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7" r:id="rId4"/>
    <p:sldId id="311" r:id="rId5"/>
    <p:sldId id="258" r:id="rId6"/>
    <p:sldId id="259" r:id="rId7"/>
    <p:sldId id="260" r:id="rId8"/>
    <p:sldId id="261" r:id="rId9"/>
    <p:sldId id="262" r:id="rId10"/>
    <p:sldId id="263"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64"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Lst>
  <p:sldSz cx="18288000" cy="10287000"/>
  <p:notesSz cx="6858000" cy="9144000"/>
  <p:embeddedFontLst>
    <p:embeddedFont>
      <p:font typeface="Agrandir Narrow" panose="020B0604020202020204" charset="0"/>
      <p:regular r:id="rId53"/>
    </p:embeddedFont>
    <p:embeddedFont>
      <p:font typeface="Agrandir Narrow Bold" panose="020B0604020202020204" charset="0"/>
      <p:regular r:id="rId54"/>
    </p:embeddedFont>
    <p:embeddedFont>
      <p:font typeface="Agrandir Narrow Bold Italics" panose="020B0604020202020204" charset="0"/>
      <p:regular r:id="rId55"/>
    </p:embeddedFont>
    <p:embeddedFont>
      <p:font typeface="Computer Says No" panose="020B0604020202020204" charset="0"/>
      <p:regular r:id="rId56"/>
    </p:embeddedFont>
    <p:embeddedFont>
      <p:font typeface="Gill Sans Bold" panose="020B0604020202020204" charset="0"/>
      <p:regular r:id="rId57"/>
    </p:embeddedFont>
    <p:embeddedFont>
      <p:font typeface="HK Modular" panose="020B0604020202020204" charset="0"/>
      <p:regular r:id="rId58"/>
    </p:embeddedFont>
    <p:embeddedFont>
      <p:font typeface="Open Sans" panose="020B0606030504020204" pitchFamily="34" charset="0"/>
      <p:regular r:id="rId59"/>
    </p:embeddedFont>
    <p:embeddedFont>
      <p:font typeface="Open Sans Bold" panose="020B0806030504020204" charset="0"/>
      <p:regular r:id="rId60"/>
    </p:embeddedFont>
    <p:embeddedFont>
      <p:font typeface="Open Sauce Heavy" panose="020B0604020202020204" charset="0"/>
      <p:regular r:id="rId61"/>
    </p:embeddedFont>
    <p:embeddedFont>
      <p:font typeface="Poppins Light" panose="00000400000000000000" pitchFamily="2" charset="0"/>
      <p:regular r:id="rId62"/>
    </p:embeddedFont>
    <p:embeddedFont>
      <p:font typeface="Tw Cen MT" panose="020B0602020104020603"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83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ata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B32D062-B1A9-4A2F-AD9E-0D1B0B08442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1EA785B-E56B-4041-8083-87B6587B483A}">
      <dgm:prSet/>
      <dgm:spPr/>
      <dgm:t>
        <a:bodyPr/>
        <a:lstStyle/>
        <a:p>
          <a:r>
            <a:rPr lang="en-US"/>
            <a:t>Objective: Build a model to classify Arabic tweets into positive and negative sentiments.</a:t>
          </a:r>
        </a:p>
      </dgm:t>
    </dgm:pt>
    <dgm:pt modelId="{5DE4A979-A151-4544-BF28-F2FAEFC3B55F}" type="parTrans" cxnId="{67710FAA-8CD1-4E78-A391-6BF4B6C2904B}">
      <dgm:prSet/>
      <dgm:spPr/>
      <dgm:t>
        <a:bodyPr/>
        <a:lstStyle/>
        <a:p>
          <a:endParaRPr lang="en-US"/>
        </a:p>
      </dgm:t>
    </dgm:pt>
    <dgm:pt modelId="{C7B79B53-8521-4EE5-84EE-852EDEE0B006}" type="sibTrans" cxnId="{67710FAA-8CD1-4E78-A391-6BF4B6C2904B}">
      <dgm:prSet/>
      <dgm:spPr/>
      <dgm:t>
        <a:bodyPr/>
        <a:lstStyle/>
        <a:p>
          <a:endParaRPr lang="en-US"/>
        </a:p>
      </dgm:t>
    </dgm:pt>
    <dgm:pt modelId="{5BB0D186-F112-4901-B337-480A55EE3F9E}">
      <dgm:prSet/>
      <dgm:spPr/>
      <dgm:t>
        <a:bodyPr/>
        <a:lstStyle/>
        <a:p>
          <a:r>
            <a:rPr lang="en-US"/>
            <a:t>Scope: Utilize deep learning and natural language processing (NLP) for sentiment analysis.</a:t>
          </a:r>
        </a:p>
      </dgm:t>
    </dgm:pt>
    <dgm:pt modelId="{EC2801F3-D1A3-4025-ACD2-637674676598}" type="parTrans" cxnId="{BC65D6D4-63EB-4647-8738-342C666C345E}">
      <dgm:prSet/>
      <dgm:spPr/>
      <dgm:t>
        <a:bodyPr/>
        <a:lstStyle/>
        <a:p>
          <a:endParaRPr lang="en-US"/>
        </a:p>
      </dgm:t>
    </dgm:pt>
    <dgm:pt modelId="{231A4F22-50CB-485E-9889-C7E78C002192}" type="sibTrans" cxnId="{BC65D6D4-63EB-4647-8738-342C666C345E}">
      <dgm:prSet/>
      <dgm:spPr/>
      <dgm:t>
        <a:bodyPr/>
        <a:lstStyle/>
        <a:p>
          <a:endParaRPr lang="en-US"/>
        </a:p>
      </dgm:t>
    </dgm:pt>
    <dgm:pt modelId="{6B2DCCD5-1C0E-41CD-9150-907CE4D09AFF}" type="pres">
      <dgm:prSet presAssocID="{9B32D062-B1A9-4A2F-AD9E-0D1B0B084426}" presName="root" presStyleCnt="0">
        <dgm:presLayoutVars>
          <dgm:dir/>
          <dgm:resizeHandles val="exact"/>
        </dgm:presLayoutVars>
      </dgm:prSet>
      <dgm:spPr/>
    </dgm:pt>
    <dgm:pt modelId="{32877038-660E-4BBD-AACD-C05039AE01C2}" type="pres">
      <dgm:prSet presAssocID="{21EA785B-E56B-4041-8083-87B6587B483A}" presName="compNode" presStyleCnt="0"/>
      <dgm:spPr/>
    </dgm:pt>
    <dgm:pt modelId="{23E869CA-5217-4C26-9762-696AD70CFB87}" type="pres">
      <dgm:prSet presAssocID="{21EA785B-E56B-4041-8083-87B6587B483A}" presName="bgRect" presStyleLbl="bgShp" presStyleIdx="0" presStyleCnt="2"/>
      <dgm:spPr/>
    </dgm:pt>
    <dgm:pt modelId="{E3E9DEE5-A1D0-4FB7-8085-2F433C609429}" type="pres">
      <dgm:prSet presAssocID="{21EA785B-E56B-4041-8083-87B6587B483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8614CB7D-2396-498B-85D4-238F53063BD0}" type="pres">
      <dgm:prSet presAssocID="{21EA785B-E56B-4041-8083-87B6587B483A}" presName="spaceRect" presStyleCnt="0"/>
      <dgm:spPr/>
    </dgm:pt>
    <dgm:pt modelId="{45075308-F955-42AA-BC31-74C2F80B1C4D}" type="pres">
      <dgm:prSet presAssocID="{21EA785B-E56B-4041-8083-87B6587B483A}" presName="parTx" presStyleLbl="revTx" presStyleIdx="0" presStyleCnt="2">
        <dgm:presLayoutVars>
          <dgm:chMax val="0"/>
          <dgm:chPref val="0"/>
        </dgm:presLayoutVars>
      </dgm:prSet>
      <dgm:spPr/>
    </dgm:pt>
    <dgm:pt modelId="{C7CD515A-F565-47F3-AA87-14170836413B}" type="pres">
      <dgm:prSet presAssocID="{C7B79B53-8521-4EE5-84EE-852EDEE0B006}" presName="sibTrans" presStyleCnt="0"/>
      <dgm:spPr/>
    </dgm:pt>
    <dgm:pt modelId="{BEFFE479-28C5-4D50-B58D-5A7177A93121}" type="pres">
      <dgm:prSet presAssocID="{5BB0D186-F112-4901-B337-480A55EE3F9E}" presName="compNode" presStyleCnt="0"/>
      <dgm:spPr/>
    </dgm:pt>
    <dgm:pt modelId="{0C1C7FAC-DB85-4509-AFAC-93BC822BB9EF}" type="pres">
      <dgm:prSet presAssocID="{5BB0D186-F112-4901-B337-480A55EE3F9E}" presName="bgRect" presStyleLbl="bgShp" presStyleIdx="1" presStyleCnt="2"/>
      <dgm:spPr/>
    </dgm:pt>
    <dgm:pt modelId="{AA324521-7BA6-42C4-91F2-014E431D74F7}" type="pres">
      <dgm:prSet presAssocID="{5BB0D186-F112-4901-B337-480A55EE3F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8ECE71E-7B9D-4EA6-BFE1-BBEDA2DC063D}" type="pres">
      <dgm:prSet presAssocID="{5BB0D186-F112-4901-B337-480A55EE3F9E}" presName="spaceRect" presStyleCnt="0"/>
      <dgm:spPr/>
    </dgm:pt>
    <dgm:pt modelId="{0F1A8597-6D4E-4D19-83CB-140A60E9A01A}" type="pres">
      <dgm:prSet presAssocID="{5BB0D186-F112-4901-B337-480A55EE3F9E}" presName="parTx" presStyleLbl="revTx" presStyleIdx="1" presStyleCnt="2">
        <dgm:presLayoutVars>
          <dgm:chMax val="0"/>
          <dgm:chPref val="0"/>
        </dgm:presLayoutVars>
      </dgm:prSet>
      <dgm:spPr/>
    </dgm:pt>
  </dgm:ptLst>
  <dgm:cxnLst>
    <dgm:cxn modelId="{96CE3727-632C-459B-BA54-D1EA5EC4527F}" type="presOf" srcId="{5BB0D186-F112-4901-B337-480A55EE3F9E}" destId="{0F1A8597-6D4E-4D19-83CB-140A60E9A01A}" srcOrd="0" destOrd="0" presId="urn:microsoft.com/office/officeart/2018/2/layout/IconVerticalSolidList"/>
    <dgm:cxn modelId="{34C66567-360B-4956-9771-0AC122E03623}" type="presOf" srcId="{9B32D062-B1A9-4A2F-AD9E-0D1B0B084426}" destId="{6B2DCCD5-1C0E-41CD-9150-907CE4D09AFF}" srcOrd="0" destOrd="0" presId="urn:microsoft.com/office/officeart/2018/2/layout/IconVerticalSolidList"/>
    <dgm:cxn modelId="{67710FAA-8CD1-4E78-A391-6BF4B6C2904B}" srcId="{9B32D062-B1A9-4A2F-AD9E-0D1B0B084426}" destId="{21EA785B-E56B-4041-8083-87B6587B483A}" srcOrd="0" destOrd="0" parTransId="{5DE4A979-A151-4544-BF28-F2FAEFC3B55F}" sibTransId="{C7B79B53-8521-4EE5-84EE-852EDEE0B006}"/>
    <dgm:cxn modelId="{7D0D21BF-2422-4190-B341-0D3742B5E4C0}" type="presOf" srcId="{21EA785B-E56B-4041-8083-87B6587B483A}" destId="{45075308-F955-42AA-BC31-74C2F80B1C4D}" srcOrd="0" destOrd="0" presId="urn:microsoft.com/office/officeart/2018/2/layout/IconVerticalSolidList"/>
    <dgm:cxn modelId="{BC65D6D4-63EB-4647-8738-342C666C345E}" srcId="{9B32D062-B1A9-4A2F-AD9E-0D1B0B084426}" destId="{5BB0D186-F112-4901-B337-480A55EE3F9E}" srcOrd="1" destOrd="0" parTransId="{EC2801F3-D1A3-4025-ACD2-637674676598}" sibTransId="{231A4F22-50CB-485E-9889-C7E78C002192}"/>
    <dgm:cxn modelId="{4983A66D-143D-4CD6-8A59-43FB9D224936}" type="presParOf" srcId="{6B2DCCD5-1C0E-41CD-9150-907CE4D09AFF}" destId="{32877038-660E-4BBD-AACD-C05039AE01C2}" srcOrd="0" destOrd="0" presId="urn:microsoft.com/office/officeart/2018/2/layout/IconVerticalSolidList"/>
    <dgm:cxn modelId="{C009FD6B-9310-4390-9FAE-A3599388457A}" type="presParOf" srcId="{32877038-660E-4BBD-AACD-C05039AE01C2}" destId="{23E869CA-5217-4C26-9762-696AD70CFB87}" srcOrd="0" destOrd="0" presId="urn:microsoft.com/office/officeart/2018/2/layout/IconVerticalSolidList"/>
    <dgm:cxn modelId="{B3687489-F820-4757-B42A-1627194679C8}" type="presParOf" srcId="{32877038-660E-4BBD-AACD-C05039AE01C2}" destId="{E3E9DEE5-A1D0-4FB7-8085-2F433C609429}" srcOrd="1" destOrd="0" presId="urn:microsoft.com/office/officeart/2018/2/layout/IconVerticalSolidList"/>
    <dgm:cxn modelId="{3E7C09C4-9509-4CFB-A62F-8D3BBA5155E2}" type="presParOf" srcId="{32877038-660E-4BBD-AACD-C05039AE01C2}" destId="{8614CB7D-2396-498B-85D4-238F53063BD0}" srcOrd="2" destOrd="0" presId="urn:microsoft.com/office/officeart/2018/2/layout/IconVerticalSolidList"/>
    <dgm:cxn modelId="{FA193563-6EA4-46E4-B83B-A422812BB175}" type="presParOf" srcId="{32877038-660E-4BBD-AACD-C05039AE01C2}" destId="{45075308-F955-42AA-BC31-74C2F80B1C4D}" srcOrd="3" destOrd="0" presId="urn:microsoft.com/office/officeart/2018/2/layout/IconVerticalSolidList"/>
    <dgm:cxn modelId="{DA09103A-08BF-4320-A5C4-F1665CBB4721}" type="presParOf" srcId="{6B2DCCD5-1C0E-41CD-9150-907CE4D09AFF}" destId="{C7CD515A-F565-47F3-AA87-14170836413B}" srcOrd="1" destOrd="0" presId="urn:microsoft.com/office/officeart/2018/2/layout/IconVerticalSolidList"/>
    <dgm:cxn modelId="{6F669124-8AB8-4BAF-8600-7BF94328B841}" type="presParOf" srcId="{6B2DCCD5-1C0E-41CD-9150-907CE4D09AFF}" destId="{BEFFE479-28C5-4D50-B58D-5A7177A93121}" srcOrd="2" destOrd="0" presId="urn:microsoft.com/office/officeart/2018/2/layout/IconVerticalSolidList"/>
    <dgm:cxn modelId="{EC858044-6C64-44FD-A89C-AAC1C972DE1A}" type="presParOf" srcId="{BEFFE479-28C5-4D50-B58D-5A7177A93121}" destId="{0C1C7FAC-DB85-4509-AFAC-93BC822BB9EF}" srcOrd="0" destOrd="0" presId="urn:microsoft.com/office/officeart/2018/2/layout/IconVerticalSolidList"/>
    <dgm:cxn modelId="{E8FD6BF4-D954-4CFE-9BBE-633BF8F1AFB4}" type="presParOf" srcId="{BEFFE479-28C5-4D50-B58D-5A7177A93121}" destId="{AA324521-7BA6-42C4-91F2-014E431D74F7}" srcOrd="1" destOrd="0" presId="urn:microsoft.com/office/officeart/2018/2/layout/IconVerticalSolidList"/>
    <dgm:cxn modelId="{F82CE9AA-93DC-42A8-A2C6-693B775BEFC5}" type="presParOf" srcId="{BEFFE479-28C5-4D50-B58D-5A7177A93121}" destId="{68ECE71E-7B9D-4EA6-BFE1-BBEDA2DC063D}" srcOrd="2" destOrd="0" presId="urn:microsoft.com/office/officeart/2018/2/layout/IconVerticalSolidList"/>
    <dgm:cxn modelId="{3F1BCD29-F1E9-473A-952C-B387C813AC09}" type="presParOf" srcId="{BEFFE479-28C5-4D50-B58D-5A7177A93121}" destId="{0F1A8597-6D4E-4D19-83CB-140A60E9A0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340F90-B84A-4D01-9FD3-B25CA837E59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45A57D0-A7EC-4304-A526-8C9EB855EA2D}">
      <dgm:prSet/>
      <dgm:spPr/>
      <dgm:t>
        <a:bodyPr/>
        <a:lstStyle/>
        <a:p>
          <a:r>
            <a:rPr lang="en-US"/>
            <a:t>Stop Words Removal: Custom and existing stop words were used.</a:t>
          </a:r>
        </a:p>
      </dgm:t>
    </dgm:pt>
    <dgm:pt modelId="{570FEBB1-FD6F-4852-A370-6D9988B5DB19}" type="parTrans" cxnId="{73CE2FC0-4D5E-43A2-AE91-1BD0B70B917B}">
      <dgm:prSet/>
      <dgm:spPr/>
      <dgm:t>
        <a:bodyPr/>
        <a:lstStyle/>
        <a:p>
          <a:endParaRPr lang="en-US"/>
        </a:p>
      </dgm:t>
    </dgm:pt>
    <dgm:pt modelId="{653DAFCD-B772-4DA5-A6FE-51CBA52575D2}" type="sibTrans" cxnId="{73CE2FC0-4D5E-43A2-AE91-1BD0B70B917B}">
      <dgm:prSet/>
      <dgm:spPr/>
      <dgm:t>
        <a:bodyPr/>
        <a:lstStyle/>
        <a:p>
          <a:endParaRPr lang="en-US"/>
        </a:p>
      </dgm:t>
    </dgm:pt>
    <dgm:pt modelId="{4578973C-81DA-4523-8DCD-738319994C09}">
      <dgm:prSet/>
      <dgm:spPr/>
      <dgm:t>
        <a:bodyPr/>
        <a:lstStyle/>
        <a:p>
          <a:r>
            <a:rPr lang="en-US"/>
            <a:t>Emoji/Text Handling: Converted emojis, cleaned URLs, mentions, and punctuation.</a:t>
          </a:r>
        </a:p>
      </dgm:t>
    </dgm:pt>
    <dgm:pt modelId="{6F413010-7C0D-4765-AFAD-D59D4F8D0849}" type="parTrans" cxnId="{BC4201E5-912D-4493-8CCE-9AA566CF4142}">
      <dgm:prSet/>
      <dgm:spPr/>
      <dgm:t>
        <a:bodyPr/>
        <a:lstStyle/>
        <a:p>
          <a:endParaRPr lang="en-US"/>
        </a:p>
      </dgm:t>
    </dgm:pt>
    <dgm:pt modelId="{DE6FDA15-4460-43FA-B634-9F575D3EA54C}" type="sibTrans" cxnId="{BC4201E5-912D-4493-8CCE-9AA566CF4142}">
      <dgm:prSet/>
      <dgm:spPr/>
      <dgm:t>
        <a:bodyPr/>
        <a:lstStyle/>
        <a:p>
          <a:endParaRPr lang="en-US"/>
        </a:p>
      </dgm:t>
    </dgm:pt>
    <dgm:pt modelId="{7F02F501-8117-453F-A8B7-772F06271D5A}">
      <dgm:prSet/>
      <dgm:spPr/>
      <dgm:t>
        <a:bodyPr/>
        <a:lstStyle/>
        <a:p>
          <a:r>
            <a:rPr lang="en-US"/>
            <a:t>Text Normalization: ISRI Stemmer and Arabic Light Stemmer were used.</a:t>
          </a:r>
        </a:p>
      </dgm:t>
    </dgm:pt>
    <dgm:pt modelId="{9EEEC050-9178-4FE2-B6E8-CC789338D14D}" type="parTrans" cxnId="{E2DFCFE3-45ED-460E-8366-5750FD190A61}">
      <dgm:prSet/>
      <dgm:spPr/>
      <dgm:t>
        <a:bodyPr/>
        <a:lstStyle/>
        <a:p>
          <a:endParaRPr lang="en-US"/>
        </a:p>
      </dgm:t>
    </dgm:pt>
    <dgm:pt modelId="{8F58BA8F-A43C-4339-8FD4-96961C729A90}" type="sibTrans" cxnId="{E2DFCFE3-45ED-460E-8366-5750FD190A61}">
      <dgm:prSet/>
      <dgm:spPr/>
      <dgm:t>
        <a:bodyPr/>
        <a:lstStyle/>
        <a:p>
          <a:endParaRPr lang="en-US"/>
        </a:p>
      </dgm:t>
    </dgm:pt>
    <dgm:pt modelId="{1A9C1499-3772-40B2-9232-484B32388CAA}" type="pres">
      <dgm:prSet presAssocID="{3F340F90-B84A-4D01-9FD3-B25CA837E59E}" presName="root" presStyleCnt="0">
        <dgm:presLayoutVars>
          <dgm:dir/>
          <dgm:resizeHandles val="exact"/>
        </dgm:presLayoutVars>
      </dgm:prSet>
      <dgm:spPr/>
    </dgm:pt>
    <dgm:pt modelId="{EB767398-9315-42A4-81F4-3BD83158DE20}" type="pres">
      <dgm:prSet presAssocID="{145A57D0-A7EC-4304-A526-8C9EB855EA2D}" presName="compNode" presStyleCnt="0"/>
      <dgm:spPr/>
    </dgm:pt>
    <dgm:pt modelId="{B18A8894-D96C-4848-8D71-121B0C664D6A}" type="pres">
      <dgm:prSet presAssocID="{145A57D0-A7EC-4304-A526-8C9EB855EA2D}" presName="bgRect" presStyleLbl="bgShp" presStyleIdx="0" presStyleCnt="3"/>
      <dgm:spPr/>
    </dgm:pt>
    <dgm:pt modelId="{72E62778-A2FD-4627-B7FB-DE2A1ACC9CDA}" type="pres">
      <dgm:prSet presAssocID="{145A57D0-A7EC-4304-A526-8C9EB855EA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 Sign"/>
        </a:ext>
      </dgm:extLst>
    </dgm:pt>
    <dgm:pt modelId="{01A82190-22DF-498B-B38D-FFD9A2476FFE}" type="pres">
      <dgm:prSet presAssocID="{145A57D0-A7EC-4304-A526-8C9EB855EA2D}" presName="spaceRect" presStyleCnt="0"/>
      <dgm:spPr/>
    </dgm:pt>
    <dgm:pt modelId="{FA86D414-D349-44ED-BEF9-D8F26067007C}" type="pres">
      <dgm:prSet presAssocID="{145A57D0-A7EC-4304-A526-8C9EB855EA2D}" presName="parTx" presStyleLbl="revTx" presStyleIdx="0" presStyleCnt="3">
        <dgm:presLayoutVars>
          <dgm:chMax val="0"/>
          <dgm:chPref val="0"/>
        </dgm:presLayoutVars>
      </dgm:prSet>
      <dgm:spPr/>
    </dgm:pt>
    <dgm:pt modelId="{8CF4D189-F357-414F-A3DF-2078B151602A}" type="pres">
      <dgm:prSet presAssocID="{653DAFCD-B772-4DA5-A6FE-51CBA52575D2}" presName="sibTrans" presStyleCnt="0"/>
      <dgm:spPr/>
    </dgm:pt>
    <dgm:pt modelId="{682A96D6-1AF9-4FDD-814E-99D148D5C9BB}" type="pres">
      <dgm:prSet presAssocID="{4578973C-81DA-4523-8DCD-738319994C09}" presName="compNode" presStyleCnt="0"/>
      <dgm:spPr/>
    </dgm:pt>
    <dgm:pt modelId="{146DF95E-0F11-4DD6-BC79-EEF94A062CCB}" type="pres">
      <dgm:prSet presAssocID="{4578973C-81DA-4523-8DCD-738319994C09}" presName="bgRect" presStyleLbl="bgShp" presStyleIdx="1" presStyleCnt="3"/>
      <dgm:spPr/>
    </dgm:pt>
    <dgm:pt modelId="{E46FF78C-6AE2-408E-9A8C-B49859AAB7FA}" type="pres">
      <dgm:prSet presAssocID="{4578973C-81DA-4523-8DCD-738319994C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Face with Solid Fill"/>
        </a:ext>
      </dgm:extLst>
    </dgm:pt>
    <dgm:pt modelId="{B4E47179-CD79-4293-85C9-64B278745139}" type="pres">
      <dgm:prSet presAssocID="{4578973C-81DA-4523-8DCD-738319994C09}" presName="spaceRect" presStyleCnt="0"/>
      <dgm:spPr/>
    </dgm:pt>
    <dgm:pt modelId="{405960A9-294A-4B37-983B-B37059EFD07F}" type="pres">
      <dgm:prSet presAssocID="{4578973C-81DA-4523-8DCD-738319994C09}" presName="parTx" presStyleLbl="revTx" presStyleIdx="1" presStyleCnt="3">
        <dgm:presLayoutVars>
          <dgm:chMax val="0"/>
          <dgm:chPref val="0"/>
        </dgm:presLayoutVars>
      </dgm:prSet>
      <dgm:spPr/>
    </dgm:pt>
    <dgm:pt modelId="{BE09BC2C-6B4E-4787-939A-A767B330C6E5}" type="pres">
      <dgm:prSet presAssocID="{DE6FDA15-4460-43FA-B634-9F575D3EA54C}" presName="sibTrans" presStyleCnt="0"/>
      <dgm:spPr/>
    </dgm:pt>
    <dgm:pt modelId="{4FBB1E53-6FEE-43F1-BD8A-77491FC92E34}" type="pres">
      <dgm:prSet presAssocID="{7F02F501-8117-453F-A8B7-772F06271D5A}" presName="compNode" presStyleCnt="0"/>
      <dgm:spPr/>
    </dgm:pt>
    <dgm:pt modelId="{31D223F8-CFE8-46DE-8359-F16E799A0EBF}" type="pres">
      <dgm:prSet presAssocID="{7F02F501-8117-453F-A8B7-772F06271D5A}" presName="bgRect" presStyleLbl="bgShp" presStyleIdx="2" presStyleCnt="3"/>
      <dgm:spPr/>
    </dgm:pt>
    <dgm:pt modelId="{011BA505-1CAB-4134-831C-326492FF5A40}" type="pres">
      <dgm:prSet presAssocID="{7F02F501-8117-453F-A8B7-772F06271D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016181D6-569E-4749-BD85-46902E953631}" type="pres">
      <dgm:prSet presAssocID="{7F02F501-8117-453F-A8B7-772F06271D5A}" presName="spaceRect" presStyleCnt="0"/>
      <dgm:spPr/>
    </dgm:pt>
    <dgm:pt modelId="{BD240421-A90F-45D9-B9CD-93BFE12DD82C}" type="pres">
      <dgm:prSet presAssocID="{7F02F501-8117-453F-A8B7-772F06271D5A}" presName="parTx" presStyleLbl="revTx" presStyleIdx="2" presStyleCnt="3">
        <dgm:presLayoutVars>
          <dgm:chMax val="0"/>
          <dgm:chPref val="0"/>
        </dgm:presLayoutVars>
      </dgm:prSet>
      <dgm:spPr/>
    </dgm:pt>
  </dgm:ptLst>
  <dgm:cxnLst>
    <dgm:cxn modelId="{33DEFA0A-E61A-40C3-9A7F-0087B290259F}" type="presOf" srcId="{4578973C-81DA-4523-8DCD-738319994C09}" destId="{405960A9-294A-4B37-983B-B37059EFD07F}" srcOrd="0" destOrd="0" presId="urn:microsoft.com/office/officeart/2018/2/layout/IconVerticalSolidList"/>
    <dgm:cxn modelId="{79C75141-16CD-48FE-A414-1F8758669AEF}" type="presOf" srcId="{3F340F90-B84A-4D01-9FD3-B25CA837E59E}" destId="{1A9C1499-3772-40B2-9232-484B32388CAA}" srcOrd="0" destOrd="0" presId="urn:microsoft.com/office/officeart/2018/2/layout/IconVerticalSolidList"/>
    <dgm:cxn modelId="{DD2E4651-FBE7-4513-905A-814A6DFA75E9}" type="presOf" srcId="{7F02F501-8117-453F-A8B7-772F06271D5A}" destId="{BD240421-A90F-45D9-B9CD-93BFE12DD82C}" srcOrd="0" destOrd="0" presId="urn:microsoft.com/office/officeart/2018/2/layout/IconVerticalSolidList"/>
    <dgm:cxn modelId="{6CDF74AE-A547-4AC5-89BE-FC7BC4D76C6D}" type="presOf" srcId="{145A57D0-A7EC-4304-A526-8C9EB855EA2D}" destId="{FA86D414-D349-44ED-BEF9-D8F26067007C}" srcOrd="0" destOrd="0" presId="urn:microsoft.com/office/officeart/2018/2/layout/IconVerticalSolidList"/>
    <dgm:cxn modelId="{73CE2FC0-4D5E-43A2-AE91-1BD0B70B917B}" srcId="{3F340F90-B84A-4D01-9FD3-B25CA837E59E}" destId="{145A57D0-A7EC-4304-A526-8C9EB855EA2D}" srcOrd="0" destOrd="0" parTransId="{570FEBB1-FD6F-4852-A370-6D9988B5DB19}" sibTransId="{653DAFCD-B772-4DA5-A6FE-51CBA52575D2}"/>
    <dgm:cxn modelId="{E2DFCFE3-45ED-460E-8366-5750FD190A61}" srcId="{3F340F90-B84A-4D01-9FD3-B25CA837E59E}" destId="{7F02F501-8117-453F-A8B7-772F06271D5A}" srcOrd="2" destOrd="0" parTransId="{9EEEC050-9178-4FE2-B6E8-CC789338D14D}" sibTransId="{8F58BA8F-A43C-4339-8FD4-96961C729A90}"/>
    <dgm:cxn modelId="{BC4201E5-912D-4493-8CCE-9AA566CF4142}" srcId="{3F340F90-B84A-4D01-9FD3-B25CA837E59E}" destId="{4578973C-81DA-4523-8DCD-738319994C09}" srcOrd="1" destOrd="0" parTransId="{6F413010-7C0D-4765-AFAD-D59D4F8D0849}" sibTransId="{DE6FDA15-4460-43FA-B634-9F575D3EA54C}"/>
    <dgm:cxn modelId="{7E01EAA0-8453-4395-9943-C3CBCEE0D710}" type="presParOf" srcId="{1A9C1499-3772-40B2-9232-484B32388CAA}" destId="{EB767398-9315-42A4-81F4-3BD83158DE20}" srcOrd="0" destOrd="0" presId="urn:microsoft.com/office/officeart/2018/2/layout/IconVerticalSolidList"/>
    <dgm:cxn modelId="{01AE43AC-36B9-4128-8B85-2DE3ACD97E6A}" type="presParOf" srcId="{EB767398-9315-42A4-81F4-3BD83158DE20}" destId="{B18A8894-D96C-4848-8D71-121B0C664D6A}" srcOrd="0" destOrd="0" presId="urn:microsoft.com/office/officeart/2018/2/layout/IconVerticalSolidList"/>
    <dgm:cxn modelId="{8E777A76-7834-414B-907D-18BAB5DD63DF}" type="presParOf" srcId="{EB767398-9315-42A4-81F4-3BD83158DE20}" destId="{72E62778-A2FD-4627-B7FB-DE2A1ACC9CDA}" srcOrd="1" destOrd="0" presId="urn:microsoft.com/office/officeart/2018/2/layout/IconVerticalSolidList"/>
    <dgm:cxn modelId="{E168FECE-D341-4692-8712-1FD7A8E1DA54}" type="presParOf" srcId="{EB767398-9315-42A4-81F4-3BD83158DE20}" destId="{01A82190-22DF-498B-B38D-FFD9A2476FFE}" srcOrd="2" destOrd="0" presId="urn:microsoft.com/office/officeart/2018/2/layout/IconVerticalSolidList"/>
    <dgm:cxn modelId="{01FECEEF-10F9-476F-9BD9-E07E41CB7D75}" type="presParOf" srcId="{EB767398-9315-42A4-81F4-3BD83158DE20}" destId="{FA86D414-D349-44ED-BEF9-D8F26067007C}" srcOrd="3" destOrd="0" presId="urn:microsoft.com/office/officeart/2018/2/layout/IconVerticalSolidList"/>
    <dgm:cxn modelId="{F46BB7D7-6EBD-4B93-8C15-0BD6ADEF34D6}" type="presParOf" srcId="{1A9C1499-3772-40B2-9232-484B32388CAA}" destId="{8CF4D189-F357-414F-A3DF-2078B151602A}" srcOrd="1" destOrd="0" presId="urn:microsoft.com/office/officeart/2018/2/layout/IconVerticalSolidList"/>
    <dgm:cxn modelId="{3377724A-5C94-4CA1-B0D3-8968B740348C}" type="presParOf" srcId="{1A9C1499-3772-40B2-9232-484B32388CAA}" destId="{682A96D6-1AF9-4FDD-814E-99D148D5C9BB}" srcOrd="2" destOrd="0" presId="urn:microsoft.com/office/officeart/2018/2/layout/IconVerticalSolidList"/>
    <dgm:cxn modelId="{4CF45B2E-8854-4BDD-9369-76A3CB94FACE}" type="presParOf" srcId="{682A96D6-1AF9-4FDD-814E-99D148D5C9BB}" destId="{146DF95E-0F11-4DD6-BC79-EEF94A062CCB}" srcOrd="0" destOrd="0" presId="urn:microsoft.com/office/officeart/2018/2/layout/IconVerticalSolidList"/>
    <dgm:cxn modelId="{1C905362-9584-4281-920F-C80982783FB9}" type="presParOf" srcId="{682A96D6-1AF9-4FDD-814E-99D148D5C9BB}" destId="{E46FF78C-6AE2-408E-9A8C-B49859AAB7FA}" srcOrd="1" destOrd="0" presId="urn:microsoft.com/office/officeart/2018/2/layout/IconVerticalSolidList"/>
    <dgm:cxn modelId="{401FC7B8-BFB7-4C20-909D-C3061B001B10}" type="presParOf" srcId="{682A96D6-1AF9-4FDD-814E-99D148D5C9BB}" destId="{B4E47179-CD79-4293-85C9-64B278745139}" srcOrd="2" destOrd="0" presId="urn:microsoft.com/office/officeart/2018/2/layout/IconVerticalSolidList"/>
    <dgm:cxn modelId="{8F846A64-9230-444A-BDC6-84A716C301B1}" type="presParOf" srcId="{682A96D6-1AF9-4FDD-814E-99D148D5C9BB}" destId="{405960A9-294A-4B37-983B-B37059EFD07F}" srcOrd="3" destOrd="0" presId="urn:microsoft.com/office/officeart/2018/2/layout/IconVerticalSolidList"/>
    <dgm:cxn modelId="{81E87D9A-B6A8-4C68-A80F-6D75ABF32014}" type="presParOf" srcId="{1A9C1499-3772-40B2-9232-484B32388CAA}" destId="{BE09BC2C-6B4E-4787-939A-A767B330C6E5}" srcOrd="3" destOrd="0" presId="urn:microsoft.com/office/officeart/2018/2/layout/IconVerticalSolidList"/>
    <dgm:cxn modelId="{2F0CB744-F10D-4A28-A099-50310F1E4F17}" type="presParOf" srcId="{1A9C1499-3772-40B2-9232-484B32388CAA}" destId="{4FBB1E53-6FEE-43F1-BD8A-77491FC92E34}" srcOrd="4" destOrd="0" presId="urn:microsoft.com/office/officeart/2018/2/layout/IconVerticalSolidList"/>
    <dgm:cxn modelId="{F43ED4C1-DE4B-4A4B-8B4F-A4E09C34A3EF}" type="presParOf" srcId="{4FBB1E53-6FEE-43F1-BD8A-77491FC92E34}" destId="{31D223F8-CFE8-46DE-8359-F16E799A0EBF}" srcOrd="0" destOrd="0" presId="urn:microsoft.com/office/officeart/2018/2/layout/IconVerticalSolidList"/>
    <dgm:cxn modelId="{76EC3798-CBDA-45C2-93B6-312598239B20}" type="presParOf" srcId="{4FBB1E53-6FEE-43F1-BD8A-77491FC92E34}" destId="{011BA505-1CAB-4134-831C-326492FF5A40}" srcOrd="1" destOrd="0" presId="urn:microsoft.com/office/officeart/2018/2/layout/IconVerticalSolidList"/>
    <dgm:cxn modelId="{86472777-369B-4832-8B64-B7F5EB22F01B}" type="presParOf" srcId="{4FBB1E53-6FEE-43F1-BD8A-77491FC92E34}" destId="{016181D6-569E-4749-BD85-46902E953631}" srcOrd="2" destOrd="0" presId="urn:microsoft.com/office/officeart/2018/2/layout/IconVerticalSolidList"/>
    <dgm:cxn modelId="{5263F8C4-E7DC-49EF-8051-ECA27D245E5B}" type="presParOf" srcId="{4FBB1E53-6FEE-43F1-BD8A-77491FC92E34}" destId="{BD240421-A90F-45D9-B9CD-93BFE12DD8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869CA-5217-4C26-9762-696AD70CFB87}">
      <dsp:nvSpPr>
        <dsp:cNvPr id="0" name=""/>
        <dsp:cNvSpPr/>
      </dsp:nvSpPr>
      <dsp:spPr>
        <a:xfrm>
          <a:off x="0" y="873807"/>
          <a:ext cx="11144248" cy="16131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E9DEE5-A1D0-4FB7-8085-2F433C609429}">
      <dsp:nvSpPr>
        <dsp:cNvPr id="0" name=""/>
        <dsp:cNvSpPr/>
      </dsp:nvSpPr>
      <dsp:spPr>
        <a:xfrm>
          <a:off x="487987" y="1236773"/>
          <a:ext cx="887250" cy="887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075308-F955-42AA-BC31-74C2F80B1C4D}">
      <dsp:nvSpPr>
        <dsp:cNvPr id="0" name=""/>
        <dsp:cNvSpPr/>
      </dsp:nvSpPr>
      <dsp:spPr>
        <a:xfrm>
          <a:off x="1863225" y="873807"/>
          <a:ext cx="9281023" cy="1613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28" tIns="170728" rIns="170728" bIns="170728" numCol="1" spcCol="1270" anchor="ctr" anchorCtr="0">
          <a:noAutofit/>
        </a:bodyPr>
        <a:lstStyle/>
        <a:p>
          <a:pPr marL="0" lvl="0" indent="0" algn="l" defTabSz="1111250">
            <a:lnSpc>
              <a:spcPct val="90000"/>
            </a:lnSpc>
            <a:spcBef>
              <a:spcPct val="0"/>
            </a:spcBef>
            <a:spcAft>
              <a:spcPct val="35000"/>
            </a:spcAft>
            <a:buNone/>
          </a:pPr>
          <a:r>
            <a:rPr lang="en-US" sz="2500" kern="1200"/>
            <a:t>Objective: Build a model to classify Arabic tweets into positive and negative sentiments.</a:t>
          </a:r>
        </a:p>
      </dsp:txBody>
      <dsp:txXfrm>
        <a:off x="1863225" y="873807"/>
        <a:ext cx="9281023" cy="1613182"/>
      </dsp:txXfrm>
    </dsp:sp>
    <dsp:sp modelId="{0C1C7FAC-DB85-4509-AFAC-93BC822BB9EF}">
      <dsp:nvSpPr>
        <dsp:cNvPr id="0" name=""/>
        <dsp:cNvSpPr/>
      </dsp:nvSpPr>
      <dsp:spPr>
        <a:xfrm>
          <a:off x="0" y="2890285"/>
          <a:ext cx="11144248" cy="16131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24521-7BA6-42C4-91F2-014E431D74F7}">
      <dsp:nvSpPr>
        <dsp:cNvPr id="0" name=""/>
        <dsp:cNvSpPr/>
      </dsp:nvSpPr>
      <dsp:spPr>
        <a:xfrm>
          <a:off x="487987" y="3253251"/>
          <a:ext cx="887250" cy="887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1A8597-6D4E-4D19-83CB-140A60E9A01A}">
      <dsp:nvSpPr>
        <dsp:cNvPr id="0" name=""/>
        <dsp:cNvSpPr/>
      </dsp:nvSpPr>
      <dsp:spPr>
        <a:xfrm>
          <a:off x="1863225" y="2890285"/>
          <a:ext cx="9281023" cy="1613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28" tIns="170728" rIns="170728" bIns="170728" numCol="1" spcCol="1270" anchor="ctr" anchorCtr="0">
          <a:noAutofit/>
        </a:bodyPr>
        <a:lstStyle/>
        <a:p>
          <a:pPr marL="0" lvl="0" indent="0" algn="l" defTabSz="1111250">
            <a:lnSpc>
              <a:spcPct val="90000"/>
            </a:lnSpc>
            <a:spcBef>
              <a:spcPct val="0"/>
            </a:spcBef>
            <a:spcAft>
              <a:spcPct val="35000"/>
            </a:spcAft>
            <a:buNone/>
          </a:pPr>
          <a:r>
            <a:rPr lang="en-US" sz="2500" kern="1200"/>
            <a:t>Scope: Utilize deep learning and natural language processing (NLP) for sentiment analysis.</a:t>
          </a:r>
        </a:p>
      </dsp:txBody>
      <dsp:txXfrm>
        <a:off x="1863225" y="2890285"/>
        <a:ext cx="9281023" cy="161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A8894-D96C-4848-8D71-121B0C664D6A}">
      <dsp:nvSpPr>
        <dsp:cNvPr id="0" name=""/>
        <dsp:cNvSpPr/>
      </dsp:nvSpPr>
      <dsp:spPr>
        <a:xfrm>
          <a:off x="0" y="656"/>
          <a:ext cx="11144248" cy="15359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E62778-A2FD-4627-B7FB-DE2A1ACC9CDA}">
      <dsp:nvSpPr>
        <dsp:cNvPr id="0" name=""/>
        <dsp:cNvSpPr/>
      </dsp:nvSpPr>
      <dsp:spPr>
        <a:xfrm>
          <a:off x="464636" y="346253"/>
          <a:ext cx="844794" cy="8447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86D414-D349-44ED-BEF9-D8F26067007C}">
      <dsp:nvSpPr>
        <dsp:cNvPr id="0" name=""/>
        <dsp:cNvSpPr/>
      </dsp:nvSpPr>
      <dsp:spPr>
        <a:xfrm>
          <a:off x="1774067" y="656"/>
          <a:ext cx="9370181" cy="153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59" tIns="162559" rIns="162559" bIns="162559" numCol="1" spcCol="1270" anchor="ctr" anchorCtr="0">
          <a:noAutofit/>
        </a:bodyPr>
        <a:lstStyle/>
        <a:p>
          <a:pPr marL="0" lvl="0" indent="0" algn="l" defTabSz="1111250">
            <a:lnSpc>
              <a:spcPct val="90000"/>
            </a:lnSpc>
            <a:spcBef>
              <a:spcPct val="0"/>
            </a:spcBef>
            <a:spcAft>
              <a:spcPct val="35000"/>
            </a:spcAft>
            <a:buNone/>
          </a:pPr>
          <a:r>
            <a:rPr lang="en-US" sz="2500" kern="1200"/>
            <a:t>Stop Words Removal: Custom and existing stop words were used.</a:t>
          </a:r>
        </a:p>
      </dsp:txBody>
      <dsp:txXfrm>
        <a:off x="1774067" y="656"/>
        <a:ext cx="9370181" cy="1535989"/>
      </dsp:txXfrm>
    </dsp:sp>
    <dsp:sp modelId="{146DF95E-0F11-4DD6-BC79-EEF94A062CCB}">
      <dsp:nvSpPr>
        <dsp:cNvPr id="0" name=""/>
        <dsp:cNvSpPr/>
      </dsp:nvSpPr>
      <dsp:spPr>
        <a:xfrm>
          <a:off x="0" y="1920642"/>
          <a:ext cx="11144248" cy="15359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FF78C-6AE2-408E-9A8C-B49859AAB7FA}">
      <dsp:nvSpPr>
        <dsp:cNvPr id="0" name=""/>
        <dsp:cNvSpPr/>
      </dsp:nvSpPr>
      <dsp:spPr>
        <a:xfrm>
          <a:off x="464636" y="2266240"/>
          <a:ext cx="844794" cy="844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5960A9-294A-4B37-983B-B37059EFD07F}">
      <dsp:nvSpPr>
        <dsp:cNvPr id="0" name=""/>
        <dsp:cNvSpPr/>
      </dsp:nvSpPr>
      <dsp:spPr>
        <a:xfrm>
          <a:off x="1774067" y="1920642"/>
          <a:ext cx="9370181" cy="153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59" tIns="162559" rIns="162559" bIns="162559" numCol="1" spcCol="1270" anchor="ctr" anchorCtr="0">
          <a:noAutofit/>
        </a:bodyPr>
        <a:lstStyle/>
        <a:p>
          <a:pPr marL="0" lvl="0" indent="0" algn="l" defTabSz="1111250">
            <a:lnSpc>
              <a:spcPct val="90000"/>
            </a:lnSpc>
            <a:spcBef>
              <a:spcPct val="0"/>
            </a:spcBef>
            <a:spcAft>
              <a:spcPct val="35000"/>
            </a:spcAft>
            <a:buNone/>
          </a:pPr>
          <a:r>
            <a:rPr lang="en-US" sz="2500" kern="1200"/>
            <a:t>Emoji/Text Handling: Converted emojis, cleaned URLs, mentions, and punctuation.</a:t>
          </a:r>
        </a:p>
      </dsp:txBody>
      <dsp:txXfrm>
        <a:off x="1774067" y="1920642"/>
        <a:ext cx="9370181" cy="1535989"/>
      </dsp:txXfrm>
    </dsp:sp>
    <dsp:sp modelId="{31D223F8-CFE8-46DE-8359-F16E799A0EBF}">
      <dsp:nvSpPr>
        <dsp:cNvPr id="0" name=""/>
        <dsp:cNvSpPr/>
      </dsp:nvSpPr>
      <dsp:spPr>
        <a:xfrm>
          <a:off x="0" y="3840629"/>
          <a:ext cx="11144248" cy="15359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1BA505-1CAB-4134-831C-326492FF5A40}">
      <dsp:nvSpPr>
        <dsp:cNvPr id="0" name=""/>
        <dsp:cNvSpPr/>
      </dsp:nvSpPr>
      <dsp:spPr>
        <a:xfrm>
          <a:off x="464636" y="4186226"/>
          <a:ext cx="844794" cy="8447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240421-A90F-45D9-B9CD-93BFE12DD82C}">
      <dsp:nvSpPr>
        <dsp:cNvPr id="0" name=""/>
        <dsp:cNvSpPr/>
      </dsp:nvSpPr>
      <dsp:spPr>
        <a:xfrm>
          <a:off x="1774067" y="3840629"/>
          <a:ext cx="9370181" cy="153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59" tIns="162559" rIns="162559" bIns="162559" numCol="1" spcCol="1270" anchor="ctr" anchorCtr="0">
          <a:noAutofit/>
        </a:bodyPr>
        <a:lstStyle/>
        <a:p>
          <a:pPr marL="0" lvl="0" indent="0" algn="l" defTabSz="1111250">
            <a:lnSpc>
              <a:spcPct val="90000"/>
            </a:lnSpc>
            <a:spcBef>
              <a:spcPct val="0"/>
            </a:spcBef>
            <a:spcAft>
              <a:spcPct val="35000"/>
            </a:spcAft>
            <a:buNone/>
          </a:pPr>
          <a:r>
            <a:rPr lang="en-US" sz="2500" kern="1200"/>
            <a:t>Text Normalization: ISRI Stemmer and Arabic Light Stemmer were used.</a:t>
          </a:r>
        </a:p>
      </dsp:txBody>
      <dsp:txXfrm>
        <a:off x="1774067" y="3840629"/>
        <a:ext cx="9370181" cy="15359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 y="-1"/>
            <a:ext cx="18288004" cy="102870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1" y="1"/>
            <a:ext cx="4610102" cy="10287002"/>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3800477" y="1683545"/>
            <a:ext cx="13187362" cy="3581400"/>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3800477" y="5403057"/>
            <a:ext cx="13187362" cy="2483643"/>
          </a:xfrm>
        </p:spPr>
        <p:txBody>
          <a:bodyPr>
            <a:normAutofit/>
          </a:bodyPr>
          <a:lstStyle>
            <a:lvl1pPr marL="0" indent="0" algn="l">
              <a:buNone/>
              <a:defRPr sz="3000" cap="all" baseline="0">
                <a:solidFill>
                  <a:schemeClr val="tx2"/>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1602104" y="8115304"/>
            <a:ext cx="4114800" cy="547688"/>
          </a:xfrm>
        </p:spPr>
        <p:txBody>
          <a:bodyPr/>
          <a:lstStyle/>
          <a:p>
            <a:fld id="{5BCAD085-E8A6-8845-BD4E-CB4CCA059FC4}" type="datetimeFigureOut">
              <a:rPr lang="en-US" smtClean="0"/>
              <a:t>10/18/2024</a:t>
            </a:fld>
            <a:endParaRPr lang="en-US"/>
          </a:p>
        </p:txBody>
      </p:sp>
      <p:sp>
        <p:nvSpPr>
          <p:cNvPr id="5" name="Footer Placeholder 4"/>
          <p:cNvSpPr>
            <a:spLocks noGrp="1"/>
          </p:cNvSpPr>
          <p:nvPr>
            <p:ph type="ftr" sz="quarter" idx="11"/>
          </p:nvPr>
        </p:nvSpPr>
        <p:spPr>
          <a:xfrm>
            <a:off x="3800475" y="8115304"/>
            <a:ext cx="7687330" cy="547688"/>
          </a:xfrm>
        </p:spPr>
        <p:txBody>
          <a:bodyPr/>
          <a:lstStyle/>
          <a:p>
            <a:endParaRPr lang="en-US"/>
          </a:p>
        </p:txBody>
      </p:sp>
      <p:sp>
        <p:nvSpPr>
          <p:cNvPr id="6" name="Slide Number Placeholder 5"/>
          <p:cNvSpPr>
            <a:spLocks noGrp="1"/>
          </p:cNvSpPr>
          <p:nvPr>
            <p:ph type="sldNum" sz="quarter" idx="12"/>
          </p:nvPr>
        </p:nvSpPr>
        <p:spPr>
          <a:xfrm>
            <a:off x="15831207" y="8115301"/>
            <a:ext cx="1156634" cy="547688"/>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1781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1712121" y="927777"/>
            <a:ext cx="14858998" cy="2217855"/>
          </a:xfrm>
        </p:spPr>
        <p:txBody>
          <a:bodyPr/>
          <a:lstStyle/>
          <a:p>
            <a:r>
              <a:rPr lang="en-US"/>
              <a:t>Click to edit Master title style</a:t>
            </a:r>
            <a:endParaRPr lang="en-US" dirty="0"/>
          </a:p>
        </p:txBody>
      </p:sp>
      <p:sp>
        <p:nvSpPr>
          <p:cNvPr id="48" name="Content Placeholder 2"/>
          <p:cNvSpPr>
            <a:spLocks noGrp="1"/>
          </p:cNvSpPr>
          <p:nvPr>
            <p:ph idx="1"/>
          </p:nvPr>
        </p:nvSpPr>
        <p:spPr>
          <a:xfrm>
            <a:off x="1712121" y="3374230"/>
            <a:ext cx="14858998"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11185382" y="8824916"/>
            <a:ext cx="4114800" cy="547688"/>
          </a:xfrm>
        </p:spPr>
        <p:txBody>
          <a:bodyPr/>
          <a:lstStyle/>
          <a:p>
            <a:fld id="{5BCAD085-E8A6-8845-BD4E-CB4CCA059FC4}" type="datetimeFigureOut">
              <a:rPr lang="en-US" smtClean="0"/>
              <a:t>10/18/2024</a:t>
            </a:fld>
            <a:endParaRPr lang="en-US"/>
          </a:p>
        </p:txBody>
      </p:sp>
      <p:sp>
        <p:nvSpPr>
          <p:cNvPr id="50" name="Footer Placeholder 4"/>
          <p:cNvSpPr>
            <a:spLocks noGrp="1"/>
          </p:cNvSpPr>
          <p:nvPr>
            <p:ph type="ftr" sz="quarter" idx="11"/>
          </p:nvPr>
        </p:nvSpPr>
        <p:spPr>
          <a:xfrm>
            <a:off x="1712118" y="8824915"/>
            <a:ext cx="9358964" cy="547688"/>
          </a:xfrm>
        </p:spPr>
        <p:txBody>
          <a:bodyPr/>
          <a:lstStyle/>
          <a:p>
            <a:endParaRPr lang="en-US"/>
          </a:p>
        </p:txBody>
      </p:sp>
      <p:sp>
        <p:nvSpPr>
          <p:cNvPr id="51" name="Slide Number Placeholder 5"/>
          <p:cNvSpPr>
            <a:spLocks noGrp="1"/>
          </p:cNvSpPr>
          <p:nvPr>
            <p:ph type="sldNum" sz="quarter" idx="12"/>
          </p:nvPr>
        </p:nvSpPr>
        <p:spPr>
          <a:xfrm>
            <a:off x="15414483" y="8824913"/>
            <a:ext cx="1156634" cy="547688"/>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56192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2116" y="2128841"/>
            <a:ext cx="14859000" cy="4279106"/>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12116" y="6636543"/>
            <a:ext cx="14859000" cy="2062164"/>
          </a:xfrm>
        </p:spPr>
        <p:txBody>
          <a:bodyPr>
            <a:normAutofit/>
          </a:bodyPr>
          <a:lstStyle>
            <a:lvl1pPr marL="0" indent="0">
              <a:buNone/>
              <a:defRPr sz="2700" cap="all" baseline="0">
                <a:solidFill>
                  <a:schemeClr val="tx1">
                    <a:tint val="75000"/>
                  </a:schemeClr>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11213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2116" y="3374229"/>
            <a:ext cx="7317584"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2" y="3374229"/>
            <a:ext cx="7312816"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11497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12116" y="928691"/>
            <a:ext cx="14859000" cy="221694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57805" y="3374229"/>
            <a:ext cx="6871898"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2117" y="4610098"/>
            <a:ext cx="7317586"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703985" y="3374228"/>
            <a:ext cx="6867130"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10098"/>
            <a:ext cx="7312816"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6616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57370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01751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20058" y="914402"/>
            <a:ext cx="5784056" cy="2459826"/>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34301" y="888999"/>
            <a:ext cx="8836814" cy="77978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20058" y="3374229"/>
            <a:ext cx="5784056"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98435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22" y="914400"/>
            <a:ext cx="7507924" cy="2459829"/>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665733" y="914400"/>
            <a:ext cx="6905386" cy="7772403"/>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48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712118" y="3374229"/>
            <a:ext cx="7507928"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11041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6" y="6456998"/>
            <a:ext cx="14868532" cy="1229033"/>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2116" y="909639"/>
            <a:ext cx="14868532" cy="4949667"/>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8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712048" y="7686030"/>
            <a:ext cx="14866288" cy="1023708"/>
          </a:xfrm>
        </p:spPr>
        <p:txBody>
          <a:bodyP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92075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86" y="914400"/>
            <a:ext cx="14858932" cy="5143500"/>
          </a:xfrm>
        </p:spPr>
        <p:txBody>
          <a:bodyPr anchor="ctr">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116" y="6629401"/>
            <a:ext cx="14856688" cy="2057399"/>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67625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1"/>
            <a:ext cx="13954128" cy="4122644"/>
          </a:xfrm>
        </p:spPr>
        <p:txBody>
          <a:bodyPr anchor="ctr">
            <a:normAutofit/>
          </a:bodyPr>
          <a:lstStyle>
            <a:lvl1pPr>
              <a:defRPr sz="5400"/>
            </a:lvl1pPr>
          </a:lstStyle>
          <a:p>
            <a:r>
              <a:rPr lang="en-US"/>
              <a:t>Click to edit Master title style</a:t>
            </a:r>
            <a:endParaRPr lang="en-US" dirty="0"/>
          </a:p>
        </p:txBody>
      </p:sp>
      <p:sp>
        <p:nvSpPr>
          <p:cNvPr id="12" name="Text Placeholder 3"/>
          <p:cNvSpPr>
            <a:spLocks noGrp="1"/>
          </p:cNvSpPr>
          <p:nvPr>
            <p:ph type="body" sz="half" idx="13"/>
          </p:nvPr>
        </p:nvSpPr>
        <p:spPr>
          <a:xfrm>
            <a:off x="2580968" y="5048336"/>
            <a:ext cx="13128448"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712116" y="6464879"/>
            <a:ext cx="14859004" cy="2234244"/>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52" name="TextBox 51"/>
          <p:cNvSpPr txBox="1"/>
          <p:nvPr/>
        </p:nvSpPr>
        <p:spPr>
          <a:xfrm>
            <a:off x="1393158" y="107768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53" name="TextBox 52"/>
          <p:cNvSpPr txBox="1"/>
          <p:nvPr/>
        </p:nvSpPr>
        <p:spPr>
          <a:xfrm>
            <a:off x="15634946" y="4147458"/>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Tree>
    <p:extLst>
      <p:ext uri="{BB962C8B-B14F-4D97-AF65-F5344CB8AC3E}">
        <p14:creationId xmlns:p14="http://schemas.microsoft.com/office/powerpoint/2010/main" val="2031603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17" y="3201064"/>
            <a:ext cx="14859002" cy="3767753"/>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047" y="6986483"/>
            <a:ext cx="14856758" cy="1710966"/>
          </a:xfrm>
        </p:spPr>
        <p:txBody>
          <a:bodyPr anchor="t">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71618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712121" y="914400"/>
            <a:ext cx="14858998" cy="28575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712116" y="4011695"/>
            <a:ext cx="4795348" cy="1028700"/>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712118" y="5040395"/>
            <a:ext cx="4792864"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772151" y="4016453"/>
            <a:ext cx="4776578" cy="1028700"/>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772150" y="5045153"/>
            <a:ext cx="4777916"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778664" y="4011695"/>
            <a:ext cx="4792452" cy="1028700"/>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778664" y="5040395"/>
            <a:ext cx="4792452"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70649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712119" y="914400"/>
            <a:ext cx="14858998" cy="28575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712120" y="6606894"/>
            <a:ext cx="479286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712120" y="4000497"/>
            <a:ext cx="479286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7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712120" y="7471289"/>
            <a:ext cx="4792860" cy="1226765"/>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733580" y="6606894"/>
            <a:ext cx="480060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733581" y="4000497"/>
            <a:ext cx="479841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7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6731390" y="7471286"/>
            <a:ext cx="4800600" cy="121551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778852" y="6606893"/>
            <a:ext cx="4786112"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778665" y="4000497"/>
            <a:ext cx="4792454"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7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11778664" y="7471283"/>
            <a:ext cx="4792452" cy="121551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10/18/2024</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442158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20930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563602" y="914401"/>
            <a:ext cx="3007516"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2115" y="914401"/>
            <a:ext cx="11622886" cy="77724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9123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 y="-1"/>
            <a:ext cx="18288004" cy="102870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28576" y="1"/>
            <a:ext cx="18083548" cy="10287002"/>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712121" y="927777"/>
            <a:ext cx="14858998" cy="2217855"/>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712121" y="3374230"/>
            <a:ext cx="14858998" cy="53125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85382" y="8824916"/>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5BCAD085-E8A6-8845-BD4E-CB4CCA059FC4}" type="datetimeFigureOut">
              <a:rPr lang="en-US" smtClean="0"/>
              <a:t>10/18/2024</a:t>
            </a:fld>
            <a:endParaRPr lang="en-US"/>
          </a:p>
        </p:txBody>
      </p:sp>
      <p:sp>
        <p:nvSpPr>
          <p:cNvPr id="5" name="Footer Placeholder 4"/>
          <p:cNvSpPr>
            <a:spLocks noGrp="1"/>
          </p:cNvSpPr>
          <p:nvPr>
            <p:ph type="ftr" sz="quarter" idx="3"/>
          </p:nvPr>
        </p:nvSpPr>
        <p:spPr>
          <a:xfrm>
            <a:off x="1712118" y="8824915"/>
            <a:ext cx="9358964" cy="547688"/>
          </a:xfrm>
          <a:prstGeom prst="rect">
            <a:avLst/>
          </a:prstGeom>
        </p:spPr>
        <p:txBody>
          <a:bodyPr vert="horz" lIns="91440" tIns="45720" rIns="91440" bIns="45720" rtlCol="0" anchor="ctr"/>
          <a:lstStyle>
            <a:lvl1pPr algn="l">
              <a:defRPr sz="15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14483" y="8824913"/>
            <a:ext cx="1156634"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8598050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1371600" rtl="0" eaLnBrk="1" latinLnBrk="0" hangingPunct="1">
        <a:lnSpc>
          <a:spcPct val="90000"/>
        </a:lnSpc>
        <a:spcBef>
          <a:spcPct val="0"/>
        </a:spcBef>
        <a:buNone/>
        <a:defRPr sz="5400" kern="1200" cap="all" baseline="0">
          <a:solidFill>
            <a:schemeClr val="tx1"/>
          </a:solidFill>
          <a:latin typeface="+mj-lt"/>
          <a:ea typeface="+mj-ea"/>
          <a:cs typeface="+mj-cs"/>
        </a:defRPr>
      </a:lvl1pPr>
    </p:titleStyle>
    <p:bodyStyle>
      <a:lvl1pPr marL="342900" indent="-342900" algn="l" defTabSz="1371600" rtl="0" eaLnBrk="1" latinLnBrk="0" hangingPunct="1">
        <a:lnSpc>
          <a:spcPct val="120000"/>
        </a:lnSpc>
        <a:spcBef>
          <a:spcPts val="1500"/>
        </a:spcBef>
        <a:buSzPct val="125000"/>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120000"/>
        </a:lnSpc>
        <a:spcBef>
          <a:spcPts val="750"/>
        </a:spcBef>
        <a:buSzPct val="125000"/>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120000"/>
        </a:lnSpc>
        <a:spcBef>
          <a:spcPts val="750"/>
        </a:spcBef>
        <a:buSzPct val="125000"/>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6pPr>
      <a:lvl7pPr marL="44577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7pPr>
      <a:lvl8pPr marL="51435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8pPr>
      <a:lvl9pPr marL="58293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7.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svg"/><Relationship Id="rId7" Type="http://schemas.openxmlformats.org/officeDocument/2006/relationships/image" Target="../media/image29.sv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4.svg"/><Relationship Id="rId5" Type="http://schemas.openxmlformats.org/officeDocument/2006/relationships/image" Target="../media/image24.svg"/><Relationship Id="rId10"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32.svg"/></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37.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6.png"/><Relationship Id="rId5" Type="http://schemas.openxmlformats.org/officeDocument/2006/relationships/image" Target="../media/image23.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9.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34.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3.png"/><Relationship Id="rId5" Type="http://schemas.openxmlformats.org/officeDocument/2006/relationships/image" Target="../media/image23.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37.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6.png"/><Relationship Id="rId5" Type="http://schemas.openxmlformats.org/officeDocument/2006/relationships/image" Target="../media/image23.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42.png"/><Relationship Id="rId4" Type="http://schemas.openxmlformats.org/officeDocument/2006/relationships/image" Target="../media/image27.sv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34.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3.png"/><Relationship Id="rId5" Type="http://schemas.openxmlformats.org/officeDocument/2006/relationships/image" Target="../media/image23.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43.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37.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6.png"/><Relationship Id="rId5" Type="http://schemas.openxmlformats.org/officeDocument/2006/relationships/image" Target="../media/image23.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44.png"/><Relationship Id="rId5" Type="http://schemas.openxmlformats.org/officeDocument/2006/relationships/image" Target="../media/image23.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4" Type="http://schemas.openxmlformats.org/officeDocument/2006/relationships/image" Target="../media/image65.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10" Type="http://schemas.openxmlformats.org/officeDocument/2006/relationships/image" Target="../media/image69.png"/><Relationship Id="rId4" Type="http://schemas.openxmlformats.org/officeDocument/2006/relationships/image" Target="../media/image65.svg"/><Relationship Id="rId9" Type="http://schemas.openxmlformats.org/officeDocument/2006/relationships/image" Target="../media/image68.png"/></Relationships>
</file>

<file path=ppt/slides/_rels/slide4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10" Type="http://schemas.openxmlformats.org/officeDocument/2006/relationships/image" Target="../media/image71.png"/><Relationship Id="rId4" Type="http://schemas.openxmlformats.org/officeDocument/2006/relationships/image" Target="../media/image65.svg"/><Relationship Id="rId9"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4" Type="http://schemas.openxmlformats.org/officeDocument/2006/relationships/image" Target="../media/image65.sv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4" Type="http://schemas.openxmlformats.org/officeDocument/2006/relationships/image" Target="../media/image65.svg"/><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10" Type="http://schemas.openxmlformats.org/officeDocument/2006/relationships/image" Target="../media/image75.png"/><Relationship Id="rId4" Type="http://schemas.openxmlformats.org/officeDocument/2006/relationships/image" Target="../media/image65.svg"/><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10" Type="http://schemas.openxmlformats.org/officeDocument/2006/relationships/image" Target="../media/image77.png"/><Relationship Id="rId4" Type="http://schemas.openxmlformats.org/officeDocument/2006/relationships/image" Target="../media/image65.sv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4" Type="http://schemas.openxmlformats.org/officeDocument/2006/relationships/image" Target="../media/image65.svg"/><Relationship Id="rId9" Type="http://schemas.openxmlformats.org/officeDocument/2006/relationships/image" Target="../media/image78.png"/></Relationships>
</file>

<file path=ppt/slides/_rels/slide4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4" Type="http://schemas.openxmlformats.org/officeDocument/2006/relationships/image" Target="../media/image65.svg"/><Relationship Id="rId9" Type="http://schemas.openxmlformats.org/officeDocument/2006/relationships/image" Target="../media/image79.png"/></Relationships>
</file>

<file path=ppt/slides/_rels/slide4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10" Type="http://schemas.openxmlformats.org/officeDocument/2006/relationships/image" Target="../media/image81.png"/><Relationship Id="rId4" Type="http://schemas.openxmlformats.org/officeDocument/2006/relationships/image" Target="../media/image65.svg"/><Relationship Id="rId9" Type="http://schemas.openxmlformats.org/officeDocument/2006/relationships/image" Target="../media/image80.png"/></Relationships>
</file>

<file path=ppt/slides/_rels/slide4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23.png"/><Relationship Id="rId4" Type="http://schemas.openxmlformats.org/officeDocument/2006/relationships/image" Target="../media/image65.svg"/><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3.png"/><Relationship Id="rId7" Type="http://schemas.openxmlformats.org/officeDocument/2006/relationships/image" Target="../media/image83.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21.png"/><Relationship Id="rId4" Type="http://schemas.openxmlformats.org/officeDocument/2006/relationships/image" Target="../media/image66.svg"/><Relationship Id="rId9"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kazanova/sentiment140" TargetMode="Externa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https://www.kaggle.com/code/rehab8reda/arabic-sentiment-analysis" TargetMode="External"/><Relationship Id="rId5" Type="http://schemas.openxmlformats.org/officeDocument/2006/relationships/hyperlink" Target="https://www.kaggle.com/datasets/lakshmi25npathi/imdb-dataset-of-50k-movie-reviews" TargetMode="External"/><Relationship Id="rId4" Type="http://schemas.openxmlformats.org/officeDocument/2006/relationships/hyperlink" Target="https://www.kaggle.com/datasets/kritanjalijain/amazon-reviews/da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8700" y="1028700"/>
            <a:ext cx="940013" cy="967838"/>
          </a:xfrm>
          <a:custGeom>
            <a:avLst/>
            <a:gdLst/>
            <a:ahLst/>
            <a:cxnLst/>
            <a:rect l="l" t="t" r="r" b="b"/>
            <a:pathLst>
              <a:path w="940013" h="967838">
                <a:moveTo>
                  <a:pt x="0" y="0"/>
                </a:moveTo>
                <a:lnTo>
                  <a:pt x="940013" y="0"/>
                </a:lnTo>
                <a:lnTo>
                  <a:pt x="940013" y="967838"/>
                </a:lnTo>
                <a:lnTo>
                  <a:pt x="0" y="96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6626408"/>
            <a:ext cx="5984183" cy="1677133"/>
          </a:xfrm>
          <a:prstGeom prst="rect">
            <a:avLst/>
          </a:prstGeom>
        </p:spPr>
        <p:txBody>
          <a:bodyPr lIns="0" tIns="0" rIns="0" bIns="0" rtlCol="0" anchor="t">
            <a:spAutoFit/>
          </a:bodyPr>
          <a:lstStyle/>
          <a:p>
            <a:pPr algn="l">
              <a:lnSpc>
                <a:spcPts val="4464"/>
              </a:lnSpc>
            </a:pPr>
            <a:r>
              <a:rPr lang="en-US" sz="3188" b="1">
                <a:solidFill>
                  <a:srgbClr val="FFFFFF"/>
                </a:solidFill>
                <a:latin typeface="Open Sans Bold"/>
                <a:ea typeface="Open Sans Bold"/>
                <a:cs typeface="Open Sans Bold"/>
                <a:sym typeface="Open Sans Bold"/>
              </a:rPr>
              <a:t>Sentiment Analysis of Product Reviews and Tweets (English and Arabic)</a:t>
            </a:r>
          </a:p>
        </p:txBody>
      </p:sp>
      <p:sp>
        <p:nvSpPr>
          <p:cNvPr id="5" name="TextBox 5"/>
          <p:cNvSpPr txBox="1"/>
          <p:nvPr/>
        </p:nvSpPr>
        <p:spPr>
          <a:xfrm>
            <a:off x="2338022" y="1217344"/>
            <a:ext cx="8488439" cy="580390"/>
          </a:xfrm>
          <a:prstGeom prst="rect">
            <a:avLst/>
          </a:prstGeom>
        </p:spPr>
        <p:txBody>
          <a:bodyPr lIns="0" tIns="0" rIns="0" bIns="0" rtlCol="0" anchor="t">
            <a:spAutoFit/>
          </a:bodyPr>
          <a:lstStyle/>
          <a:p>
            <a:pPr algn="just">
              <a:lnSpc>
                <a:spcPts val="4759"/>
              </a:lnSpc>
            </a:pPr>
            <a:r>
              <a:rPr lang="en-US" sz="3399" b="1">
                <a:solidFill>
                  <a:srgbClr val="FFFFFF"/>
                </a:solidFill>
                <a:latin typeface="Open Sans Bold"/>
                <a:ea typeface="Open Sans Bold"/>
                <a:cs typeface="Open Sans Bold"/>
                <a:sym typeface="Open Sans Bold"/>
              </a:rPr>
              <a:t>Customer Sentiment &amp; Trend Analysis</a:t>
            </a:r>
          </a:p>
        </p:txBody>
      </p:sp>
      <p:sp>
        <p:nvSpPr>
          <p:cNvPr id="6" name="TextBox 6"/>
          <p:cNvSpPr txBox="1"/>
          <p:nvPr/>
        </p:nvSpPr>
        <p:spPr>
          <a:xfrm>
            <a:off x="1028700" y="4130402"/>
            <a:ext cx="6574021" cy="1858048"/>
          </a:xfrm>
          <a:prstGeom prst="rect">
            <a:avLst/>
          </a:prstGeom>
        </p:spPr>
        <p:txBody>
          <a:bodyPr lIns="0" tIns="0" rIns="0" bIns="0" rtlCol="0" anchor="t">
            <a:spAutoFit/>
          </a:bodyPr>
          <a:lstStyle/>
          <a:p>
            <a:pPr algn="l">
              <a:lnSpc>
                <a:spcPts val="7349"/>
              </a:lnSpc>
            </a:pPr>
            <a:r>
              <a:rPr lang="en-US" sz="6504" b="1">
                <a:solidFill>
                  <a:srgbClr val="FFFFFF"/>
                </a:solidFill>
                <a:latin typeface="Open Sauce Heavy"/>
                <a:ea typeface="Open Sauce Heavy"/>
                <a:cs typeface="Open Sauce Heavy"/>
                <a:sym typeface="Open Sauce Heavy"/>
              </a:rPr>
              <a:t>Artificial</a:t>
            </a:r>
          </a:p>
          <a:p>
            <a:pPr algn="l">
              <a:lnSpc>
                <a:spcPts val="7349"/>
              </a:lnSpc>
            </a:pPr>
            <a:r>
              <a:rPr lang="en-US" sz="6504" b="1">
                <a:solidFill>
                  <a:srgbClr val="FFFFFF"/>
                </a:solidFill>
                <a:latin typeface="Open Sauce Heavy"/>
                <a:ea typeface="Open Sauce Heavy"/>
                <a:cs typeface="Open Sauce Heavy"/>
                <a:sym typeface="Open Sauce Heavy"/>
              </a:rPr>
              <a:t>Intelligence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273162" y="6074651"/>
            <a:ext cx="4603724" cy="3766684"/>
          </a:xfrm>
          <a:custGeom>
            <a:avLst/>
            <a:gdLst/>
            <a:ahLst/>
            <a:cxnLst/>
            <a:rect l="l" t="t" r="r" b="b"/>
            <a:pathLst>
              <a:path w="4603724" h="3766684">
                <a:moveTo>
                  <a:pt x="4603724" y="0"/>
                </a:moveTo>
                <a:lnTo>
                  <a:pt x="0" y="0"/>
                </a:lnTo>
                <a:lnTo>
                  <a:pt x="0" y="3766683"/>
                </a:lnTo>
                <a:lnTo>
                  <a:pt x="4603724" y="3766683"/>
                </a:lnTo>
                <a:lnTo>
                  <a:pt x="460372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756902" y="7518902"/>
            <a:ext cx="15675137" cy="4391996"/>
          </a:xfrm>
          <a:custGeom>
            <a:avLst/>
            <a:gdLst/>
            <a:ahLst/>
            <a:cxnLst/>
            <a:rect l="l" t="t" r="r" b="b"/>
            <a:pathLst>
              <a:path w="15675137" h="4391996">
                <a:moveTo>
                  <a:pt x="0" y="0"/>
                </a:moveTo>
                <a:lnTo>
                  <a:pt x="15675137" y="0"/>
                </a:lnTo>
                <a:lnTo>
                  <a:pt x="15675137" y="4391996"/>
                </a:lnTo>
                <a:lnTo>
                  <a:pt x="0" y="4391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flipH="1" flipV="1">
            <a:off x="7353172" y="-695819"/>
            <a:ext cx="14678635" cy="4112787"/>
          </a:xfrm>
          <a:custGeom>
            <a:avLst/>
            <a:gdLst/>
            <a:ahLst/>
            <a:cxnLst/>
            <a:rect l="l" t="t" r="r" b="b"/>
            <a:pathLst>
              <a:path w="14678635" h="4112787">
                <a:moveTo>
                  <a:pt x="14678635" y="4112788"/>
                </a:moveTo>
                <a:lnTo>
                  <a:pt x="0" y="4112788"/>
                </a:lnTo>
                <a:lnTo>
                  <a:pt x="0" y="0"/>
                </a:lnTo>
                <a:lnTo>
                  <a:pt x="14678635" y="0"/>
                </a:lnTo>
                <a:lnTo>
                  <a:pt x="14678635" y="4112788"/>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805285">
            <a:off x="15230774" y="118102"/>
            <a:ext cx="6621020" cy="5417199"/>
          </a:xfrm>
          <a:custGeom>
            <a:avLst/>
            <a:gdLst/>
            <a:ahLst/>
            <a:cxnLst/>
            <a:rect l="l" t="t" r="r" b="b"/>
            <a:pathLst>
              <a:path w="6621020" h="5417199">
                <a:moveTo>
                  <a:pt x="0" y="0"/>
                </a:moveTo>
                <a:lnTo>
                  <a:pt x="6621021" y="0"/>
                </a:lnTo>
                <a:lnTo>
                  <a:pt x="6621021" y="5417199"/>
                </a:lnTo>
                <a:lnTo>
                  <a:pt x="0" y="5417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5597260" y="3722976"/>
            <a:ext cx="7093480" cy="1573403"/>
          </a:xfrm>
          <a:prstGeom prst="rect">
            <a:avLst/>
          </a:prstGeom>
        </p:spPr>
        <p:txBody>
          <a:bodyPr lIns="0" tIns="0" rIns="0" bIns="0" rtlCol="0" anchor="t">
            <a:spAutoFit/>
          </a:bodyPr>
          <a:lstStyle/>
          <a:p>
            <a:pPr marL="0" marR="0" lvl="0" indent="0" algn="ctr" defTabSz="914400" rtl="0" eaLnBrk="1" fontAlgn="auto" latinLnBrk="0" hangingPunct="1">
              <a:lnSpc>
                <a:spcPts val="5656"/>
              </a:lnSpc>
              <a:spcBef>
                <a:spcPts val="0"/>
              </a:spcBef>
              <a:spcAft>
                <a:spcPts val="0"/>
              </a:spcAft>
              <a:buClrTx/>
              <a:buSzTx/>
              <a:buFontTx/>
              <a:buNone/>
              <a:tabLst/>
              <a:defRPr/>
            </a:pPr>
            <a:r>
              <a:rPr kumimoji="0" lang="en-US" sz="5600" b="1" i="0" u="none" strike="noStrike" kern="1200" cap="none" spc="0" normalizeH="0" baseline="0" noProof="0">
                <a:ln>
                  <a:noFill/>
                </a:ln>
                <a:solidFill>
                  <a:srgbClr val="383C5B"/>
                </a:solidFill>
                <a:effectLst/>
                <a:uLnTx/>
                <a:uFillTx/>
                <a:latin typeface="Gill Sans Bold"/>
                <a:ea typeface="Gill Sans Bold"/>
                <a:cs typeface="Gill Sans Bold"/>
                <a:sym typeface="Gill Sans Bold"/>
              </a:rPr>
              <a:t>Sentiment Analysis of</a:t>
            </a:r>
          </a:p>
        </p:txBody>
      </p:sp>
      <p:sp>
        <p:nvSpPr>
          <p:cNvPr id="8" name="TextBox 8"/>
          <p:cNvSpPr txBox="1"/>
          <p:nvPr/>
        </p:nvSpPr>
        <p:spPr>
          <a:xfrm>
            <a:off x="6824069" y="5182079"/>
            <a:ext cx="4639861" cy="733425"/>
          </a:xfrm>
          <a:prstGeom prst="rect">
            <a:avLst/>
          </a:prstGeom>
        </p:spPr>
        <p:txBody>
          <a:bodyPr lIns="0" tIns="0" rIns="0" bIns="0" rtlCol="0" anchor="t">
            <a:spAutoFit/>
          </a:bodyPr>
          <a:lstStyle/>
          <a:p>
            <a:pPr marL="0" marR="0" lvl="0" indent="0" algn="ctr" defTabSz="914400" rtl="0" eaLnBrk="1" fontAlgn="auto" latinLnBrk="0" hangingPunct="1">
              <a:lnSpc>
                <a:spcPts val="4888"/>
              </a:lnSpc>
              <a:spcBef>
                <a:spcPts val="0"/>
              </a:spcBef>
              <a:spcAft>
                <a:spcPts val="0"/>
              </a:spcAft>
              <a:buClrTx/>
              <a:buSzTx/>
              <a:buFontTx/>
              <a:buNone/>
              <a:tabLst/>
              <a:defRPr/>
            </a:pPr>
            <a:r>
              <a:rPr kumimoji="0" lang="en-US" sz="4073" b="1" i="1" u="none" strike="noStrike" kern="1200" cap="none" spc="0" normalizeH="0" baseline="0" noProof="0">
                <a:ln>
                  <a:noFill/>
                </a:ln>
                <a:solidFill>
                  <a:srgbClr val="383C5B"/>
                </a:solidFill>
                <a:effectLst/>
                <a:uLnTx/>
                <a:uFillTx/>
                <a:latin typeface="Agrandir Narrow Bold Italics"/>
                <a:ea typeface="Agrandir Narrow Bold Italics"/>
                <a:cs typeface="Agrandir Narrow Bold Italics"/>
                <a:sym typeface="Agrandir Narrow Bold Italics"/>
              </a:rPr>
              <a:t>Twitter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441246" y="1440375"/>
            <a:ext cx="13223902" cy="2417445"/>
          </a:xfrm>
          <a:prstGeom prst="rect">
            <a:avLst/>
          </a:prstGeom>
        </p:spPr>
        <p:txBody>
          <a:bodyPr lIns="0" tIns="0" rIns="0" bIns="0" rtlCol="0" anchor="t">
            <a:spAutoFit/>
          </a:bodyPr>
          <a:lstStyle/>
          <a:p>
            <a:pPr marL="0" marR="0" lvl="0" indent="0" algn="l" defTabSz="914400" rtl="0" eaLnBrk="1" fontAlgn="auto" latinLnBrk="0" hangingPunct="1">
              <a:lnSpc>
                <a:spcPts val="3779"/>
              </a:lnSpc>
              <a:spcBef>
                <a:spcPts val="0"/>
              </a:spcBef>
              <a:spcAft>
                <a:spcPts val="0"/>
              </a:spcAft>
              <a:buClrTx/>
              <a:buSzTx/>
              <a:buFontTx/>
              <a:buNone/>
              <a:tabLst/>
              <a:defRPr/>
            </a:pPr>
            <a:r>
              <a:rPr kumimoji="0" lang="en-US" sz="2699" b="1" i="0" u="none" strike="noStrike" kern="1200" cap="none" spc="0" normalizeH="0" baseline="0" noProof="0">
                <a:ln>
                  <a:noFill/>
                </a:ln>
                <a:solidFill>
                  <a:srgbClr val="000000"/>
                </a:solidFill>
                <a:effectLst/>
                <a:uLnTx/>
                <a:uFillTx/>
                <a:latin typeface="Gill Sans Bold"/>
                <a:ea typeface="Gill Sans Bold"/>
                <a:cs typeface="Gill Sans Bold"/>
                <a:sym typeface="Gill Sans Bold"/>
              </a:rPr>
              <a:t>This project explores sentiment analysis using a dataset of 1.6 million tweets, categorized into positive and negative sentiments. The key steps include:</a:t>
            </a:r>
          </a:p>
          <a:p>
            <a:pPr marL="0" marR="0" lvl="0" indent="0" algn="l" defTabSz="914400" rtl="0" eaLnBrk="1" fontAlgn="auto" latinLnBrk="0" hangingPunct="1">
              <a:lnSpc>
                <a:spcPts val="3779"/>
              </a:lnSpc>
              <a:spcBef>
                <a:spcPts val="0"/>
              </a:spcBef>
              <a:spcAft>
                <a:spcPts val="0"/>
              </a:spcAft>
              <a:buClrTx/>
              <a:buSzTx/>
              <a:buFontTx/>
              <a:buNone/>
              <a:tabLst/>
              <a:defRPr/>
            </a:pPr>
            <a:r>
              <a:rPr kumimoji="0" lang="en-US" sz="2699" b="1" i="0" u="none" strike="noStrike" kern="1200" cap="none" spc="0" normalizeH="0" baseline="0" noProof="0">
                <a:ln>
                  <a:noFill/>
                </a:ln>
                <a:solidFill>
                  <a:srgbClr val="000000"/>
                </a:solidFill>
                <a:effectLst/>
                <a:uLnTx/>
                <a:uFillTx/>
                <a:latin typeface="Gill Sans Bold"/>
                <a:ea typeface="Gill Sans Bold"/>
                <a:cs typeface="Gill Sans Bold"/>
                <a:sym typeface="Gill Sans Bold"/>
              </a:rPr>
              <a:t>Data Preprocessing: Tweets were cleaned by removing URLs, mentions, numbers, and punctuation. Stopwords were also removed to improve model performance.</a:t>
            </a:r>
          </a:p>
          <a:p>
            <a:pPr marL="0" marR="0" lvl="0" indent="0" algn="l" defTabSz="914400" rtl="0" eaLnBrk="1" fontAlgn="auto" latinLnBrk="0" hangingPunct="1">
              <a:lnSpc>
                <a:spcPts val="3779"/>
              </a:lnSpc>
              <a:spcBef>
                <a:spcPct val="0"/>
              </a:spcBef>
              <a:spcAft>
                <a:spcPts val="0"/>
              </a:spcAft>
              <a:buClrTx/>
              <a:buSzTx/>
              <a:buFontTx/>
              <a:buNone/>
              <a:tabLst/>
              <a:defRPr/>
            </a:pPr>
            <a:endParaRPr kumimoji="0" lang="en-US" sz="2699" b="1" i="0" u="none" strike="noStrike" kern="1200" cap="none" spc="0" normalizeH="0" baseline="0" noProof="0">
              <a:ln>
                <a:noFill/>
              </a:ln>
              <a:solidFill>
                <a:srgbClr val="000000"/>
              </a:solidFill>
              <a:effectLst/>
              <a:uLnTx/>
              <a:uFillTx/>
              <a:latin typeface="Gill Sans Bold"/>
              <a:ea typeface="Gill Sans Bold"/>
              <a:cs typeface="Gill Sans Bold"/>
              <a:sym typeface="Gill Sans Bold"/>
            </a:endParaRPr>
          </a:p>
        </p:txBody>
      </p:sp>
      <p:sp>
        <p:nvSpPr>
          <p:cNvPr id="8" name="Freeform 8"/>
          <p:cNvSpPr/>
          <p:nvPr/>
        </p:nvSpPr>
        <p:spPr>
          <a:xfrm>
            <a:off x="1350445" y="4278258"/>
            <a:ext cx="6661274" cy="3477086"/>
          </a:xfrm>
          <a:custGeom>
            <a:avLst/>
            <a:gdLst/>
            <a:ahLst/>
            <a:cxnLst/>
            <a:rect l="l" t="t" r="r" b="b"/>
            <a:pathLst>
              <a:path w="6661274" h="3477086">
                <a:moveTo>
                  <a:pt x="0" y="0"/>
                </a:moveTo>
                <a:lnTo>
                  <a:pt x="6661274" y="0"/>
                </a:lnTo>
                <a:lnTo>
                  <a:pt x="6661274" y="3477086"/>
                </a:lnTo>
                <a:lnTo>
                  <a:pt x="0" y="3477086"/>
                </a:lnTo>
                <a:lnTo>
                  <a:pt x="0" y="0"/>
                </a:lnTo>
                <a:close/>
              </a:path>
            </a:pathLst>
          </a:custGeom>
          <a:blipFill>
            <a:blip r:embed="rId7"/>
            <a:stretch>
              <a:fillRect t="-6129" r="-4245" b="-10520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1204141" y="3834960"/>
            <a:ext cx="7231727" cy="449028"/>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2571" b="0" i="0" u="none" strike="noStrike" kern="1200" cap="none" spc="0" normalizeH="0" baseline="0" noProof="0">
                <a:ln>
                  <a:noFill/>
                </a:ln>
                <a:solidFill>
                  <a:srgbClr val="FF5309"/>
                </a:solidFill>
                <a:effectLst/>
                <a:uLnTx/>
                <a:uFillTx/>
                <a:latin typeface="HK Modular"/>
                <a:ea typeface="HK Modular"/>
                <a:cs typeface="HK Modular"/>
                <a:sym typeface="HK Modular"/>
              </a:rPr>
              <a:t>Positive Tweets Word Cloud </a:t>
            </a:r>
          </a:p>
        </p:txBody>
      </p:sp>
      <p:sp>
        <p:nvSpPr>
          <p:cNvPr id="10" name="Freeform 10"/>
          <p:cNvSpPr/>
          <p:nvPr/>
        </p:nvSpPr>
        <p:spPr>
          <a:xfrm>
            <a:off x="10140837" y="4374398"/>
            <a:ext cx="7118463" cy="3583207"/>
          </a:xfrm>
          <a:custGeom>
            <a:avLst/>
            <a:gdLst/>
            <a:ahLst/>
            <a:cxnLst/>
            <a:rect l="l" t="t" r="r" b="b"/>
            <a:pathLst>
              <a:path w="7118463" h="3583207">
                <a:moveTo>
                  <a:pt x="0" y="0"/>
                </a:moveTo>
                <a:lnTo>
                  <a:pt x="7118463" y="0"/>
                </a:lnTo>
                <a:lnTo>
                  <a:pt x="7118463" y="3583208"/>
                </a:lnTo>
                <a:lnTo>
                  <a:pt x="0" y="3583208"/>
                </a:lnTo>
                <a:lnTo>
                  <a:pt x="0" y="0"/>
                </a:lnTo>
                <a:close/>
              </a:path>
            </a:pathLst>
          </a:custGeom>
          <a:blipFill>
            <a:blip r:embed="rId7"/>
            <a:stretch>
              <a:fillRect t="-11022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10258235" y="3823927"/>
            <a:ext cx="7231727" cy="449028"/>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2571" b="0" i="0" u="none" strike="noStrike" kern="1200" cap="none" spc="0" normalizeH="0" baseline="0" noProof="0">
                <a:ln>
                  <a:noFill/>
                </a:ln>
                <a:solidFill>
                  <a:srgbClr val="1500CB"/>
                </a:solidFill>
                <a:effectLst/>
                <a:uLnTx/>
                <a:uFillTx/>
                <a:latin typeface="HK Modular"/>
                <a:ea typeface="HK Modular"/>
                <a:cs typeface="HK Modular"/>
                <a:sym typeface="HK Modular"/>
              </a:rPr>
              <a:t>Negative Tweets Word Cloud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642096" flipH="1">
            <a:off x="-2470983" y="2094098"/>
            <a:ext cx="4603724" cy="3766684"/>
          </a:xfrm>
          <a:custGeom>
            <a:avLst/>
            <a:gdLst/>
            <a:ahLst/>
            <a:cxnLst/>
            <a:rect l="l" t="t" r="r" b="b"/>
            <a:pathLst>
              <a:path w="4603724" h="3766684">
                <a:moveTo>
                  <a:pt x="4603725" y="0"/>
                </a:moveTo>
                <a:lnTo>
                  <a:pt x="0" y="0"/>
                </a:lnTo>
                <a:lnTo>
                  <a:pt x="0" y="3766683"/>
                </a:lnTo>
                <a:lnTo>
                  <a:pt x="4603725" y="3766683"/>
                </a:lnTo>
                <a:lnTo>
                  <a:pt x="46037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1416096" y="7643527"/>
            <a:ext cx="16936602" cy="4745444"/>
          </a:xfrm>
          <a:custGeom>
            <a:avLst/>
            <a:gdLst/>
            <a:ahLst/>
            <a:cxnLst/>
            <a:rect l="l" t="t" r="r" b="b"/>
            <a:pathLst>
              <a:path w="16936602" h="4745444">
                <a:moveTo>
                  <a:pt x="0" y="0"/>
                </a:moveTo>
                <a:lnTo>
                  <a:pt x="16936602" y="0"/>
                </a:lnTo>
                <a:lnTo>
                  <a:pt x="16936602" y="4745444"/>
                </a:lnTo>
                <a:lnTo>
                  <a:pt x="0" y="4745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1802037">
            <a:off x="14977490" y="4375867"/>
            <a:ext cx="6621020" cy="5417199"/>
          </a:xfrm>
          <a:custGeom>
            <a:avLst/>
            <a:gdLst/>
            <a:ahLst/>
            <a:cxnLst/>
            <a:rect l="l" t="t" r="r" b="b"/>
            <a:pathLst>
              <a:path w="6621020" h="5417199">
                <a:moveTo>
                  <a:pt x="0" y="0"/>
                </a:moveTo>
                <a:lnTo>
                  <a:pt x="6621020" y="0"/>
                </a:lnTo>
                <a:lnTo>
                  <a:pt x="6621020" y="5417198"/>
                </a:lnTo>
                <a:lnTo>
                  <a:pt x="0" y="5417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12857382" y="-2263645"/>
            <a:ext cx="19111785" cy="5354906"/>
          </a:xfrm>
          <a:custGeom>
            <a:avLst/>
            <a:gdLst/>
            <a:ahLst/>
            <a:cxnLst/>
            <a:rect l="l" t="t" r="r" b="b"/>
            <a:pathLst>
              <a:path w="19111785" h="5354906">
                <a:moveTo>
                  <a:pt x="19111785" y="5354906"/>
                </a:moveTo>
                <a:lnTo>
                  <a:pt x="0" y="5354906"/>
                </a:lnTo>
                <a:lnTo>
                  <a:pt x="0" y="0"/>
                </a:lnTo>
                <a:lnTo>
                  <a:pt x="19111785" y="0"/>
                </a:lnTo>
                <a:lnTo>
                  <a:pt x="19111785" y="53549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3510862" y="151328"/>
            <a:ext cx="11939261" cy="9984345"/>
          </a:xfrm>
          <a:custGeom>
            <a:avLst/>
            <a:gdLst/>
            <a:ahLst/>
            <a:cxnLst/>
            <a:rect l="l" t="t" r="r" b="b"/>
            <a:pathLst>
              <a:path w="11939261" h="9984345">
                <a:moveTo>
                  <a:pt x="0" y="0"/>
                </a:moveTo>
                <a:lnTo>
                  <a:pt x="11939260" y="0"/>
                </a:lnTo>
                <a:lnTo>
                  <a:pt x="11939260" y="9984344"/>
                </a:lnTo>
                <a:lnTo>
                  <a:pt x="0" y="9984344"/>
                </a:lnTo>
                <a:lnTo>
                  <a:pt x="0" y="0"/>
                </a:lnTo>
                <a:close/>
              </a:path>
            </a:pathLst>
          </a:custGeom>
          <a:blipFill>
            <a:blip r:embed="rId9"/>
            <a:stretch>
              <a:fillRect l="-1492" t="-982" r="-149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rot="4009528" flipH="1">
            <a:off x="12831350" y="-2299004"/>
            <a:ext cx="6095192" cy="4986975"/>
          </a:xfrm>
          <a:custGeom>
            <a:avLst/>
            <a:gdLst/>
            <a:ahLst/>
            <a:cxnLst/>
            <a:rect l="l" t="t" r="r" b="b"/>
            <a:pathLst>
              <a:path w="6095192" h="4986975">
                <a:moveTo>
                  <a:pt x="6095192" y="0"/>
                </a:moveTo>
                <a:lnTo>
                  <a:pt x="0" y="0"/>
                </a:lnTo>
                <a:lnTo>
                  <a:pt x="0" y="4986975"/>
                </a:lnTo>
                <a:lnTo>
                  <a:pt x="6095192" y="4986975"/>
                </a:lnTo>
                <a:lnTo>
                  <a:pt x="609519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8986275" y="7265643"/>
            <a:ext cx="19909173" cy="5578325"/>
          </a:xfrm>
          <a:custGeom>
            <a:avLst/>
            <a:gdLst/>
            <a:ahLst/>
            <a:cxnLst/>
            <a:rect l="l" t="t" r="r" b="b"/>
            <a:pathLst>
              <a:path w="19909173" h="5578325">
                <a:moveTo>
                  <a:pt x="0" y="0"/>
                </a:moveTo>
                <a:lnTo>
                  <a:pt x="19909174" y="0"/>
                </a:lnTo>
                <a:lnTo>
                  <a:pt x="19909174" y="5578325"/>
                </a:lnTo>
                <a:lnTo>
                  <a:pt x="0" y="5578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rot="2379029">
            <a:off x="-868078" y="8635217"/>
            <a:ext cx="6621020" cy="5417199"/>
          </a:xfrm>
          <a:custGeom>
            <a:avLst/>
            <a:gdLst/>
            <a:ahLst/>
            <a:cxnLst/>
            <a:rect l="l" t="t" r="r" b="b"/>
            <a:pathLst>
              <a:path w="6621020" h="5417199">
                <a:moveTo>
                  <a:pt x="0" y="0"/>
                </a:moveTo>
                <a:lnTo>
                  <a:pt x="6621020" y="0"/>
                </a:lnTo>
                <a:lnTo>
                  <a:pt x="6621020" y="5417198"/>
                </a:lnTo>
                <a:lnTo>
                  <a:pt x="0" y="5417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flipH="1" flipV="1">
            <a:off x="-12985570" y="-2263645"/>
            <a:ext cx="19111785" cy="5354906"/>
          </a:xfrm>
          <a:custGeom>
            <a:avLst/>
            <a:gdLst/>
            <a:ahLst/>
            <a:cxnLst/>
            <a:rect l="l" t="t" r="r" b="b"/>
            <a:pathLst>
              <a:path w="19111785" h="5354906">
                <a:moveTo>
                  <a:pt x="19111785" y="5354906"/>
                </a:moveTo>
                <a:lnTo>
                  <a:pt x="0" y="5354906"/>
                </a:lnTo>
                <a:lnTo>
                  <a:pt x="0" y="0"/>
                </a:lnTo>
                <a:lnTo>
                  <a:pt x="19111785" y="0"/>
                </a:lnTo>
                <a:lnTo>
                  <a:pt x="19111785" y="535490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142799" y="757729"/>
            <a:ext cx="18015530" cy="2630004"/>
          </a:xfrm>
          <a:custGeom>
            <a:avLst/>
            <a:gdLst/>
            <a:ahLst/>
            <a:cxnLst/>
            <a:rect l="l" t="t" r="r" b="b"/>
            <a:pathLst>
              <a:path w="18015530" h="2630004">
                <a:moveTo>
                  <a:pt x="0" y="0"/>
                </a:moveTo>
                <a:lnTo>
                  <a:pt x="18015530" y="0"/>
                </a:lnTo>
                <a:lnTo>
                  <a:pt x="18015530" y="2630004"/>
                </a:lnTo>
                <a:lnTo>
                  <a:pt x="0" y="26300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442525" y="3350792"/>
            <a:ext cx="11639532" cy="2243255"/>
          </a:xfrm>
          <a:custGeom>
            <a:avLst/>
            <a:gdLst/>
            <a:ahLst/>
            <a:cxnLst/>
            <a:rect l="l" t="t" r="r" b="b"/>
            <a:pathLst>
              <a:path w="11639532" h="2243255">
                <a:moveTo>
                  <a:pt x="0" y="0"/>
                </a:moveTo>
                <a:lnTo>
                  <a:pt x="11639532" y="0"/>
                </a:lnTo>
                <a:lnTo>
                  <a:pt x="11639532" y="2243255"/>
                </a:lnTo>
                <a:lnTo>
                  <a:pt x="0" y="22432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3669771" y="3350792"/>
            <a:ext cx="10737956" cy="7181008"/>
          </a:xfrm>
          <a:custGeom>
            <a:avLst/>
            <a:gdLst/>
            <a:ahLst/>
            <a:cxnLst/>
            <a:rect l="l" t="t" r="r" b="b"/>
            <a:pathLst>
              <a:path w="10737956" h="7181008">
                <a:moveTo>
                  <a:pt x="0" y="0"/>
                </a:moveTo>
                <a:lnTo>
                  <a:pt x="10737956" y="0"/>
                </a:lnTo>
                <a:lnTo>
                  <a:pt x="10737956" y="7181008"/>
                </a:lnTo>
                <a:lnTo>
                  <a:pt x="0" y="7181008"/>
                </a:lnTo>
                <a:lnTo>
                  <a:pt x="0" y="0"/>
                </a:lnTo>
                <a:close/>
              </a:path>
            </a:pathLst>
          </a:custGeom>
          <a:blipFill>
            <a:blip r:embed="rId1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2341897" y="1278902"/>
            <a:ext cx="15530834" cy="1555517"/>
          </a:xfrm>
          <a:prstGeom prst="rect">
            <a:avLst/>
          </a:prstGeom>
        </p:spPr>
        <p:txBody>
          <a:bodyPr lIns="0" tIns="0" rIns="0" bIns="0" rtlCol="0" anchor="t">
            <a:spAutoFit/>
          </a:bodyPr>
          <a:lstStyle/>
          <a:p>
            <a:pPr marL="0" marR="0" lvl="0" indent="0" algn="l" defTabSz="914400" rtl="0" eaLnBrk="1" fontAlgn="auto" latinLnBrk="0" hangingPunct="1">
              <a:lnSpc>
                <a:spcPts val="4037"/>
              </a:lnSpc>
              <a:spcBef>
                <a:spcPts val="0"/>
              </a:spcBef>
              <a:spcAft>
                <a:spcPts val="0"/>
              </a:spcAft>
              <a:buClrTx/>
              <a:buSzTx/>
              <a:buFontTx/>
              <a:buNone/>
              <a:tabLst/>
              <a:defRPr/>
            </a:pPr>
            <a:r>
              <a:rPr kumimoji="0" lang="en-US" sz="2884"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Text Tokenization and Padding: The text data was tokenized and transformed into sequences, which were padded to ensure uniform input length for the model.</a:t>
            </a:r>
          </a:p>
          <a:p>
            <a:pPr marL="0" marR="0" lvl="0" indent="0" algn="l" defTabSz="914400" rtl="0" eaLnBrk="1" fontAlgn="auto" latinLnBrk="0" hangingPunct="1">
              <a:lnSpc>
                <a:spcPts val="4037"/>
              </a:lnSpc>
              <a:spcBef>
                <a:spcPct val="0"/>
              </a:spcBef>
              <a:spcAft>
                <a:spcPts val="0"/>
              </a:spcAft>
              <a:buClrTx/>
              <a:buSzTx/>
              <a:buFontTx/>
              <a:buNone/>
              <a:tabLst/>
              <a:defRPr/>
            </a:pPr>
            <a:endParaRPr kumimoji="0" lang="en-US" sz="2884"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632966" flipH="1">
            <a:off x="-2576225" y="2460796"/>
            <a:ext cx="5366025" cy="4390384"/>
          </a:xfrm>
          <a:custGeom>
            <a:avLst/>
            <a:gdLst/>
            <a:ahLst/>
            <a:cxnLst/>
            <a:rect l="l" t="t" r="r" b="b"/>
            <a:pathLst>
              <a:path w="5366025" h="4390384">
                <a:moveTo>
                  <a:pt x="5366025" y="0"/>
                </a:moveTo>
                <a:lnTo>
                  <a:pt x="0" y="0"/>
                </a:lnTo>
                <a:lnTo>
                  <a:pt x="0" y="4390384"/>
                </a:lnTo>
                <a:lnTo>
                  <a:pt x="5366025" y="4390384"/>
                </a:lnTo>
                <a:lnTo>
                  <a:pt x="53660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6914766" y="7914278"/>
            <a:ext cx="16936602" cy="4745444"/>
          </a:xfrm>
          <a:custGeom>
            <a:avLst/>
            <a:gdLst/>
            <a:ahLst/>
            <a:cxnLst/>
            <a:rect l="l" t="t" r="r" b="b"/>
            <a:pathLst>
              <a:path w="16936602" h="4745444">
                <a:moveTo>
                  <a:pt x="0" y="0"/>
                </a:moveTo>
                <a:lnTo>
                  <a:pt x="16936602" y="0"/>
                </a:lnTo>
                <a:lnTo>
                  <a:pt x="16936602" y="4745444"/>
                </a:lnTo>
                <a:lnTo>
                  <a:pt x="0" y="4745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1802037">
            <a:off x="14977490" y="5949256"/>
            <a:ext cx="6621020" cy="5417199"/>
          </a:xfrm>
          <a:custGeom>
            <a:avLst/>
            <a:gdLst/>
            <a:ahLst/>
            <a:cxnLst/>
            <a:rect l="l" t="t" r="r" b="b"/>
            <a:pathLst>
              <a:path w="6621020" h="5417199">
                <a:moveTo>
                  <a:pt x="0" y="0"/>
                </a:moveTo>
                <a:lnTo>
                  <a:pt x="6621020" y="0"/>
                </a:lnTo>
                <a:lnTo>
                  <a:pt x="6621020" y="5417198"/>
                </a:lnTo>
                <a:lnTo>
                  <a:pt x="0" y="5417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12985570" y="-2263645"/>
            <a:ext cx="19111785" cy="5354906"/>
          </a:xfrm>
          <a:custGeom>
            <a:avLst/>
            <a:gdLst/>
            <a:ahLst/>
            <a:cxnLst/>
            <a:rect l="l" t="t" r="r" b="b"/>
            <a:pathLst>
              <a:path w="19111785" h="5354906">
                <a:moveTo>
                  <a:pt x="19111785" y="5354906"/>
                </a:moveTo>
                <a:lnTo>
                  <a:pt x="0" y="5354906"/>
                </a:lnTo>
                <a:lnTo>
                  <a:pt x="0" y="0"/>
                </a:lnTo>
                <a:lnTo>
                  <a:pt x="19111785" y="0"/>
                </a:lnTo>
                <a:lnTo>
                  <a:pt x="19111785" y="53549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818607" y="413808"/>
            <a:ext cx="15409655" cy="2249585"/>
          </a:xfrm>
          <a:custGeom>
            <a:avLst/>
            <a:gdLst/>
            <a:ahLst/>
            <a:cxnLst/>
            <a:rect l="l" t="t" r="r" b="b"/>
            <a:pathLst>
              <a:path w="15409655" h="2249585">
                <a:moveTo>
                  <a:pt x="0" y="0"/>
                </a:moveTo>
                <a:lnTo>
                  <a:pt x="15409655" y="0"/>
                </a:lnTo>
                <a:lnTo>
                  <a:pt x="15409655" y="2249585"/>
                </a:lnTo>
                <a:lnTo>
                  <a:pt x="0" y="22495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1668069" y="2663393"/>
            <a:ext cx="16096314" cy="6860307"/>
          </a:xfrm>
          <a:custGeom>
            <a:avLst/>
            <a:gdLst/>
            <a:ahLst/>
            <a:cxnLst/>
            <a:rect l="l" t="t" r="r" b="b"/>
            <a:pathLst>
              <a:path w="16096314" h="6860307">
                <a:moveTo>
                  <a:pt x="0" y="0"/>
                </a:moveTo>
                <a:lnTo>
                  <a:pt x="16096313" y="0"/>
                </a:lnTo>
                <a:lnTo>
                  <a:pt x="16096313" y="6860307"/>
                </a:lnTo>
                <a:lnTo>
                  <a:pt x="0" y="68603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3637581" y="2891959"/>
            <a:ext cx="11301259" cy="6201566"/>
          </a:xfrm>
          <a:custGeom>
            <a:avLst/>
            <a:gdLst/>
            <a:ahLst/>
            <a:cxnLst/>
            <a:rect l="l" t="t" r="r" b="b"/>
            <a:pathLst>
              <a:path w="11301259" h="6201566">
                <a:moveTo>
                  <a:pt x="0" y="0"/>
                </a:moveTo>
                <a:lnTo>
                  <a:pt x="11301259" y="0"/>
                </a:lnTo>
                <a:lnTo>
                  <a:pt x="11301259" y="6201566"/>
                </a:lnTo>
                <a:lnTo>
                  <a:pt x="0" y="6201566"/>
                </a:lnTo>
                <a:lnTo>
                  <a:pt x="0" y="0"/>
                </a:lnTo>
                <a:close/>
              </a:path>
            </a:pathLst>
          </a:custGeom>
          <a:blipFill>
            <a:blip r:embed="rId1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2721483" y="773216"/>
            <a:ext cx="12845034" cy="1710690"/>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Feature Engineering: Both stemming and lemmatization techniques were applied to reduce words to their root form. Additionally, emoticons were replaced with corresponding textual representations.</a:t>
            </a:r>
          </a:p>
          <a:p>
            <a:pPr marL="0" marR="0" lvl="0" indent="0" algn="ctr" defTabSz="914400" rtl="0" eaLnBrk="1" fontAlgn="auto" latinLnBrk="0" hangingPunct="1">
              <a:lnSpc>
                <a:spcPts val="3359"/>
              </a:lnSpc>
              <a:spcBef>
                <a:spcPct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642096" flipH="1">
            <a:off x="-2470983" y="2094098"/>
            <a:ext cx="4603724" cy="3766684"/>
          </a:xfrm>
          <a:custGeom>
            <a:avLst/>
            <a:gdLst/>
            <a:ahLst/>
            <a:cxnLst/>
            <a:rect l="l" t="t" r="r" b="b"/>
            <a:pathLst>
              <a:path w="4603724" h="3766684">
                <a:moveTo>
                  <a:pt x="4603725" y="0"/>
                </a:moveTo>
                <a:lnTo>
                  <a:pt x="0" y="0"/>
                </a:lnTo>
                <a:lnTo>
                  <a:pt x="0" y="3766683"/>
                </a:lnTo>
                <a:lnTo>
                  <a:pt x="4603725" y="3766683"/>
                </a:lnTo>
                <a:lnTo>
                  <a:pt x="46037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1416096" y="7643527"/>
            <a:ext cx="16936602" cy="4745444"/>
          </a:xfrm>
          <a:custGeom>
            <a:avLst/>
            <a:gdLst/>
            <a:ahLst/>
            <a:cxnLst/>
            <a:rect l="l" t="t" r="r" b="b"/>
            <a:pathLst>
              <a:path w="16936602" h="4745444">
                <a:moveTo>
                  <a:pt x="0" y="0"/>
                </a:moveTo>
                <a:lnTo>
                  <a:pt x="16936602" y="0"/>
                </a:lnTo>
                <a:lnTo>
                  <a:pt x="16936602" y="4745444"/>
                </a:lnTo>
                <a:lnTo>
                  <a:pt x="0" y="4745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1802037">
            <a:off x="14977490" y="4375867"/>
            <a:ext cx="6621020" cy="5417199"/>
          </a:xfrm>
          <a:custGeom>
            <a:avLst/>
            <a:gdLst/>
            <a:ahLst/>
            <a:cxnLst/>
            <a:rect l="l" t="t" r="r" b="b"/>
            <a:pathLst>
              <a:path w="6621020" h="5417199">
                <a:moveTo>
                  <a:pt x="0" y="0"/>
                </a:moveTo>
                <a:lnTo>
                  <a:pt x="6621020" y="0"/>
                </a:lnTo>
                <a:lnTo>
                  <a:pt x="6621020" y="5417198"/>
                </a:lnTo>
                <a:lnTo>
                  <a:pt x="0" y="5417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12985570" y="-2263645"/>
            <a:ext cx="19111785" cy="5354906"/>
          </a:xfrm>
          <a:custGeom>
            <a:avLst/>
            <a:gdLst/>
            <a:ahLst/>
            <a:cxnLst/>
            <a:rect l="l" t="t" r="r" b="b"/>
            <a:pathLst>
              <a:path w="19111785" h="5354906">
                <a:moveTo>
                  <a:pt x="19111785" y="5354906"/>
                </a:moveTo>
                <a:lnTo>
                  <a:pt x="0" y="5354906"/>
                </a:lnTo>
                <a:lnTo>
                  <a:pt x="0" y="0"/>
                </a:lnTo>
                <a:lnTo>
                  <a:pt x="19111785" y="0"/>
                </a:lnTo>
                <a:lnTo>
                  <a:pt x="19111785" y="53549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0" y="66267"/>
            <a:ext cx="16159884" cy="2359107"/>
          </a:xfrm>
          <a:custGeom>
            <a:avLst/>
            <a:gdLst/>
            <a:ahLst/>
            <a:cxnLst/>
            <a:rect l="l" t="t" r="r" b="b"/>
            <a:pathLst>
              <a:path w="16159884" h="2359107">
                <a:moveTo>
                  <a:pt x="0" y="0"/>
                </a:moveTo>
                <a:lnTo>
                  <a:pt x="16159884" y="0"/>
                </a:lnTo>
                <a:lnTo>
                  <a:pt x="16159884" y="2359107"/>
                </a:lnTo>
                <a:lnTo>
                  <a:pt x="0" y="23591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2076916" y="2151702"/>
            <a:ext cx="11639532" cy="2243255"/>
          </a:xfrm>
          <a:custGeom>
            <a:avLst/>
            <a:gdLst/>
            <a:ahLst/>
            <a:cxnLst/>
            <a:rect l="l" t="t" r="r" b="b"/>
            <a:pathLst>
              <a:path w="11639532" h="2243255">
                <a:moveTo>
                  <a:pt x="0" y="0"/>
                </a:moveTo>
                <a:lnTo>
                  <a:pt x="11639532" y="0"/>
                </a:lnTo>
                <a:lnTo>
                  <a:pt x="11639532" y="2243255"/>
                </a:lnTo>
                <a:lnTo>
                  <a:pt x="0" y="22432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1918418" y="5712106"/>
            <a:ext cx="14241466" cy="2744719"/>
          </a:xfrm>
          <a:custGeom>
            <a:avLst/>
            <a:gdLst/>
            <a:ahLst/>
            <a:cxnLst/>
            <a:rect l="l" t="t" r="r" b="b"/>
            <a:pathLst>
              <a:path w="14241466" h="2744719">
                <a:moveTo>
                  <a:pt x="0" y="0"/>
                </a:moveTo>
                <a:lnTo>
                  <a:pt x="14241466" y="0"/>
                </a:lnTo>
                <a:lnTo>
                  <a:pt x="14241466" y="2744719"/>
                </a:lnTo>
                <a:lnTo>
                  <a:pt x="0" y="27447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a:off x="4858625" y="2685100"/>
            <a:ext cx="11301259" cy="4958427"/>
          </a:xfrm>
          <a:custGeom>
            <a:avLst/>
            <a:gdLst/>
            <a:ahLst/>
            <a:cxnLst/>
            <a:rect l="l" t="t" r="r" b="b"/>
            <a:pathLst>
              <a:path w="11301259" h="4958427">
                <a:moveTo>
                  <a:pt x="0" y="0"/>
                </a:moveTo>
                <a:lnTo>
                  <a:pt x="11301259" y="0"/>
                </a:lnTo>
                <a:lnTo>
                  <a:pt x="11301259" y="4958427"/>
                </a:lnTo>
                <a:lnTo>
                  <a:pt x="0" y="4958427"/>
                </a:lnTo>
                <a:lnTo>
                  <a:pt x="0" y="0"/>
                </a:lnTo>
                <a:close/>
              </a:path>
            </a:pathLst>
          </a:custGeom>
          <a:blipFill>
            <a:blip r:embed="rId1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2249839" y="515294"/>
            <a:ext cx="13788322" cy="2024380"/>
          </a:xfrm>
          <a:prstGeom prst="rect">
            <a:avLst/>
          </a:prstGeom>
        </p:spPr>
        <p:txBody>
          <a:bodyPr lIns="0" tIns="0" rIns="0" bIns="0" rtlCol="0" anchor="t">
            <a:spAutoFit/>
          </a:bodyPr>
          <a:lstStyle/>
          <a:p>
            <a:pPr marL="0" marR="0" lvl="0" indent="0" algn="just" defTabSz="914400" rtl="0" eaLnBrk="1" fontAlgn="auto" latinLnBrk="0" hangingPunct="1">
              <a:lnSpc>
                <a:spcPts val="3919"/>
              </a:lnSpc>
              <a:spcBef>
                <a:spcPts val="0"/>
              </a:spcBef>
              <a:spcAft>
                <a:spcPts val="0"/>
              </a:spcAft>
              <a:buClrTx/>
              <a:buSzTx/>
              <a:buFontTx/>
              <a:buNone/>
              <a:tabLst/>
              <a:defRPr/>
            </a:pPr>
            <a:r>
              <a:rPr kumimoji="0" lang="en-US" sz="2799"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Model Training: A Bidirectional LSTM model was used for sentiment classification. The model leveraged GloVe pre-trained word embeddings for enhanced accuracy in understanding the semantic meaning of words.</a:t>
            </a:r>
          </a:p>
          <a:p>
            <a:pPr marL="0" marR="0" lvl="0" indent="0" algn="just" defTabSz="914400" rtl="0" eaLnBrk="1" fontAlgn="auto" latinLnBrk="0" hangingPunct="1">
              <a:lnSpc>
                <a:spcPts val="3919"/>
              </a:lnSpc>
              <a:spcBef>
                <a:spcPct val="0"/>
              </a:spcBef>
              <a:spcAft>
                <a:spcPts val="0"/>
              </a:spcAft>
              <a:buClrTx/>
              <a:buSzTx/>
              <a:buFontTx/>
              <a:buNone/>
              <a:tabLst/>
              <a:defRPr/>
            </a:pPr>
            <a:endParaRPr kumimoji="0" lang="en-US" sz="2799"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0" y="0"/>
            <a:ext cx="9144000" cy="6499094"/>
          </a:xfrm>
          <a:custGeom>
            <a:avLst/>
            <a:gdLst/>
            <a:ahLst/>
            <a:cxnLst/>
            <a:rect l="l" t="t" r="r" b="b"/>
            <a:pathLst>
              <a:path w="9144000" h="6499094">
                <a:moveTo>
                  <a:pt x="0" y="0"/>
                </a:moveTo>
                <a:lnTo>
                  <a:pt x="9144000" y="0"/>
                </a:lnTo>
                <a:lnTo>
                  <a:pt x="9144000" y="6499094"/>
                </a:lnTo>
                <a:lnTo>
                  <a:pt x="0" y="6499094"/>
                </a:lnTo>
                <a:lnTo>
                  <a:pt x="0" y="0"/>
                </a:lnTo>
                <a:close/>
              </a:path>
            </a:pathLst>
          </a:custGeom>
          <a:blipFill>
            <a:blip r:embed="rId7"/>
            <a:stretch>
              <a:fillRect r="-365" b="-10101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8828216" y="3554058"/>
            <a:ext cx="9459784" cy="6732942"/>
          </a:xfrm>
          <a:custGeom>
            <a:avLst/>
            <a:gdLst/>
            <a:ahLst/>
            <a:cxnLst/>
            <a:rect l="l" t="t" r="r" b="b"/>
            <a:pathLst>
              <a:path w="9459784" h="6732942">
                <a:moveTo>
                  <a:pt x="0" y="0"/>
                </a:moveTo>
                <a:lnTo>
                  <a:pt x="9459784" y="0"/>
                </a:lnTo>
                <a:lnTo>
                  <a:pt x="9459784" y="6732942"/>
                </a:lnTo>
                <a:lnTo>
                  <a:pt x="0" y="6732942"/>
                </a:lnTo>
                <a:lnTo>
                  <a:pt x="0" y="0"/>
                </a:lnTo>
                <a:close/>
              </a:path>
            </a:pathLst>
          </a:custGeom>
          <a:blipFill>
            <a:blip r:embed="rId7"/>
            <a:stretch>
              <a:fillRect t="-100000"/>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273162" y="6074651"/>
            <a:ext cx="4603724" cy="3766684"/>
          </a:xfrm>
          <a:custGeom>
            <a:avLst/>
            <a:gdLst/>
            <a:ahLst/>
            <a:cxnLst/>
            <a:rect l="l" t="t" r="r" b="b"/>
            <a:pathLst>
              <a:path w="4603724" h="3766684">
                <a:moveTo>
                  <a:pt x="4603724" y="0"/>
                </a:moveTo>
                <a:lnTo>
                  <a:pt x="0" y="0"/>
                </a:lnTo>
                <a:lnTo>
                  <a:pt x="0" y="3766683"/>
                </a:lnTo>
                <a:lnTo>
                  <a:pt x="4603724" y="3766683"/>
                </a:lnTo>
                <a:lnTo>
                  <a:pt x="460372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756902" y="7518902"/>
            <a:ext cx="15675137" cy="4391996"/>
          </a:xfrm>
          <a:custGeom>
            <a:avLst/>
            <a:gdLst/>
            <a:ahLst/>
            <a:cxnLst/>
            <a:rect l="l" t="t" r="r" b="b"/>
            <a:pathLst>
              <a:path w="15675137" h="4391996">
                <a:moveTo>
                  <a:pt x="0" y="0"/>
                </a:moveTo>
                <a:lnTo>
                  <a:pt x="15675137" y="0"/>
                </a:lnTo>
                <a:lnTo>
                  <a:pt x="15675137" y="4391996"/>
                </a:lnTo>
                <a:lnTo>
                  <a:pt x="0" y="4391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flipH="1" flipV="1">
            <a:off x="7353172" y="-695819"/>
            <a:ext cx="14678635" cy="4112787"/>
          </a:xfrm>
          <a:custGeom>
            <a:avLst/>
            <a:gdLst/>
            <a:ahLst/>
            <a:cxnLst/>
            <a:rect l="l" t="t" r="r" b="b"/>
            <a:pathLst>
              <a:path w="14678635" h="4112787">
                <a:moveTo>
                  <a:pt x="14678635" y="4112788"/>
                </a:moveTo>
                <a:lnTo>
                  <a:pt x="0" y="4112788"/>
                </a:lnTo>
                <a:lnTo>
                  <a:pt x="0" y="0"/>
                </a:lnTo>
                <a:lnTo>
                  <a:pt x="14678635" y="0"/>
                </a:lnTo>
                <a:lnTo>
                  <a:pt x="14678635" y="4112788"/>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805285">
            <a:off x="15230774" y="118102"/>
            <a:ext cx="6621020" cy="5417199"/>
          </a:xfrm>
          <a:custGeom>
            <a:avLst/>
            <a:gdLst/>
            <a:ahLst/>
            <a:cxnLst/>
            <a:rect l="l" t="t" r="r" b="b"/>
            <a:pathLst>
              <a:path w="6621020" h="5417199">
                <a:moveTo>
                  <a:pt x="0" y="0"/>
                </a:moveTo>
                <a:lnTo>
                  <a:pt x="6621021" y="0"/>
                </a:lnTo>
                <a:lnTo>
                  <a:pt x="6621021" y="5417199"/>
                </a:lnTo>
                <a:lnTo>
                  <a:pt x="0" y="5417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5597260" y="3722976"/>
            <a:ext cx="7093480" cy="1573403"/>
          </a:xfrm>
          <a:prstGeom prst="rect">
            <a:avLst/>
          </a:prstGeom>
        </p:spPr>
        <p:txBody>
          <a:bodyPr lIns="0" tIns="0" rIns="0" bIns="0" rtlCol="0" anchor="t">
            <a:spAutoFit/>
          </a:bodyPr>
          <a:lstStyle/>
          <a:p>
            <a:pPr marL="0" marR="0" lvl="0" indent="0" algn="ctr" defTabSz="914400" rtl="0" eaLnBrk="1" fontAlgn="auto" latinLnBrk="0" hangingPunct="1">
              <a:lnSpc>
                <a:spcPts val="5656"/>
              </a:lnSpc>
              <a:spcBef>
                <a:spcPts val="0"/>
              </a:spcBef>
              <a:spcAft>
                <a:spcPts val="0"/>
              </a:spcAft>
              <a:buClrTx/>
              <a:buSzTx/>
              <a:buFontTx/>
              <a:buNone/>
              <a:tabLst/>
              <a:defRPr/>
            </a:pPr>
            <a:r>
              <a:rPr kumimoji="0" lang="en-US" sz="5600" b="1" i="0" u="none" strike="noStrike" kern="1200" cap="none" spc="0" normalizeH="0" baseline="0" noProof="0">
                <a:ln>
                  <a:noFill/>
                </a:ln>
                <a:solidFill>
                  <a:srgbClr val="383C5B"/>
                </a:solidFill>
                <a:effectLst/>
                <a:uLnTx/>
                <a:uFillTx/>
                <a:latin typeface="Gill Sans Bold"/>
                <a:ea typeface="Gill Sans Bold"/>
                <a:cs typeface="Gill Sans Bold"/>
                <a:sym typeface="Gill Sans Bold"/>
              </a:rPr>
              <a:t>Sentiment Analysis of</a:t>
            </a:r>
          </a:p>
        </p:txBody>
      </p:sp>
      <p:sp>
        <p:nvSpPr>
          <p:cNvPr id="8" name="TextBox 8"/>
          <p:cNvSpPr txBox="1"/>
          <p:nvPr/>
        </p:nvSpPr>
        <p:spPr>
          <a:xfrm>
            <a:off x="6824069" y="5182079"/>
            <a:ext cx="5040465" cy="733425"/>
          </a:xfrm>
          <a:prstGeom prst="rect">
            <a:avLst/>
          </a:prstGeom>
        </p:spPr>
        <p:txBody>
          <a:bodyPr lIns="0" tIns="0" rIns="0" bIns="0" rtlCol="0" anchor="t">
            <a:spAutoFit/>
          </a:bodyPr>
          <a:lstStyle/>
          <a:p>
            <a:pPr marL="0" marR="0" lvl="0" indent="0" algn="ctr" defTabSz="914400" rtl="0" eaLnBrk="1" fontAlgn="auto" latinLnBrk="0" hangingPunct="1">
              <a:lnSpc>
                <a:spcPts val="4888"/>
              </a:lnSpc>
              <a:spcBef>
                <a:spcPts val="0"/>
              </a:spcBef>
              <a:spcAft>
                <a:spcPts val="0"/>
              </a:spcAft>
              <a:buClrTx/>
              <a:buSzTx/>
              <a:buFontTx/>
              <a:buNone/>
              <a:tabLst/>
              <a:defRPr/>
            </a:pPr>
            <a:r>
              <a:rPr kumimoji="0" lang="en-US" sz="4073" b="1" i="1" u="none" strike="noStrike" kern="1200" cap="none" spc="0" normalizeH="0" baseline="0" noProof="0">
                <a:ln>
                  <a:noFill/>
                </a:ln>
                <a:solidFill>
                  <a:srgbClr val="383C5B"/>
                </a:solidFill>
                <a:effectLst/>
                <a:uLnTx/>
                <a:uFillTx/>
                <a:latin typeface="Agrandir Narrow Bold Italics"/>
                <a:ea typeface="Agrandir Narrow Bold Italics"/>
                <a:cs typeface="Agrandir Narrow Bold Italics"/>
                <a:sym typeface="Agrandir Narrow Bold Italics"/>
              </a:rPr>
              <a:t>IMDB Movie Reviews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1028700" y="3367821"/>
            <a:ext cx="13105860" cy="4416425"/>
          </a:xfrm>
          <a:prstGeom prst="rect">
            <a:avLst/>
          </a:prstGeom>
        </p:spPr>
        <p:txBody>
          <a:bodyPr lIns="0" tIns="0" rIns="0" bIns="0" rtlCol="0" anchor="t">
            <a:spAutoFit/>
          </a:bodyPr>
          <a:lstStyle/>
          <a:p>
            <a:pPr marL="0" marR="0" lvl="0" indent="0" algn="l"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This project focuses on sentiment analysis of the IMDB movie reviews dataset, which is a binary classification task. The objective is to classify reviews as either positive or negative using deep learning models. The notebook leverages multiple recurrent neural network (RNN) architectures to build, train, and evaluate the performance of these models.</a:t>
            </a:r>
          </a:p>
          <a:p>
            <a:pPr marL="0" marR="0" lvl="0" indent="0" algn="l" defTabSz="914400" rtl="0" eaLnBrk="1" fontAlgn="auto" latinLnBrk="0" hangingPunct="1">
              <a:lnSpc>
                <a:spcPts val="4900"/>
              </a:lnSpc>
              <a:spcBef>
                <a:spcPct val="0"/>
              </a:spcBef>
              <a:spcAft>
                <a:spcPts val="0"/>
              </a:spcAft>
              <a:buClrTx/>
              <a:buSzTx/>
              <a:buFontTx/>
              <a:buNone/>
              <a:tabLst/>
              <a:defRPr/>
            </a:pPr>
            <a:endParaRPr kumimoji="0" lang="en-US" sz="35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endParaRPr>
          </a:p>
        </p:txBody>
      </p:sp>
      <p:sp>
        <p:nvSpPr>
          <p:cNvPr id="8" name="Freeform 8"/>
          <p:cNvSpPr/>
          <p:nvPr/>
        </p:nvSpPr>
        <p:spPr>
          <a:xfrm>
            <a:off x="870474" y="1324746"/>
            <a:ext cx="11619426" cy="1696267"/>
          </a:xfrm>
          <a:custGeom>
            <a:avLst/>
            <a:gdLst/>
            <a:ahLst/>
            <a:cxnLst/>
            <a:rect l="l" t="t" r="r" b="b"/>
            <a:pathLst>
              <a:path w="11619426" h="1696267">
                <a:moveTo>
                  <a:pt x="0" y="0"/>
                </a:moveTo>
                <a:lnTo>
                  <a:pt x="11619426" y="0"/>
                </a:lnTo>
                <a:lnTo>
                  <a:pt x="11619426" y="1696267"/>
                </a:lnTo>
                <a:lnTo>
                  <a:pt x="0" y="16962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2605910" y="1434657"/>
            <a:ext cx="8719027" cy="2494280"/>
          </a:xfrm>
          <a:prstGeom prst="rect">
            <a:avLst/>
          </a:prstGeom>
        </p:spPr>
        <p:txBody>
          <a:bodyPr lIns="0" tIns="0" rIns="0" bIns="0" rtlCol="0" anchor="t">
            <a:spAutoFit/>
          </a:bodyPr>
          <a:lstStyle/>
          <a:p>
            <a:pPr marL="0" marR="0" lvl="0" indent="0" algn="ctr" defTabSz="914400" rtl="0" eaLnBrk="1" fontAlgn="auto" latinLnBrk="0" hangingPunct="1">
              <a:lnSpc>
                <a:spcPts val="9520"/>
              </a:lnSpc>
              <a:spcBef>
                <a:spcPts val="0"/>
              </a:spcBef>
              <a:spcAft>
                <a:spcPts val="0"/>
              </a:spcAft>
              <a:buClrTx/>
              <a:buSzTx/>
              <a:buFontTx/>
              <a:buNone/>
              <a:tabLst/>
              <a:defRPr/>
            </a:pPr>
            <a:r>
              <a:rPr kumimoji="0" lang="en-US" sz="68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Project Description:</a:t>
            </a:r>
          </a:p>
          <a:p>
            <a:pPr marL="0" marR="0" lvl="0" indent="0" algn="ctr" defTabSz="914400" rtl="0" eaLnBrk="1" fontAlgn="auto" latinLnBrk="0" hangingPunct="1">
              <a:lnSpc>
                <a:spcPts val="9520"/>
              </a:lnSpc>
              <a:spcBef>
                <a:spcPct val="0"/>
              </a:spcBef>
              <a:spcAft>
                <a:spcPts val="0"/>
              </a:spcAft>
              <a:buClrTx/>
              <a:buSzTx/>
              <a:buFontTx/>
              <a:buNone/>
              <a:tabLst/>
              <a:defRPr/>
            </a:pPr>
            <a:endParaRPr kumimoji="0" lang="en-US" sz="68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632966" flipH="1">
            <a:off x="-2576225" y="2460796"/>
            <a:ext cx="5366025" cy="4390384"/>
          </a:xfrm>
          <a:custGeom>
            <a:avLst/>
            <a:gdLst/>
            <a:ahLst/>
            <a:cxnLst/>
            <a:rect l="l" t="t" r="r" b="b"/>
            <a:pathLst>
              <a:path w="5366025" h="4390384">
                <a:moveTo>
                  <a:pt x="5366025" y="0"/>
                </a:moveTo>
                <a:lnTo>
                  <a:pt x="0" y="0"/>
                </a:lnTo>
                <a:lnTo>
                  <a:pt x="0" y="4390384"/>
                </a:lnTo>
                <a:lnTo>
                  <a:pt x="5366025" y="4390384"/>
                </a:lnTo>
                <a:lnTo>
                  <a:pt x="53660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6914766" y="7914278"/>
            <a:ext cx="16936602" cy="4745444"/>
          </a:xfrm>
          <a:custGeom>
            <a:avLst/>
            <a:gdLst/>
            <a:ahLst/>
            <a:cxnLst/>
            <a:rect l="l" t="t" r="r" b="b"/>
            <a:pathLst>
              <a:path w="16936602" h="4745444">
                <a:moveTo>
                  <a:pt x="0" y="0"/>
                </a:moveTo>
                <a:lnTo>
                  <a:pt x="16936602" y="0"/>
                </a:lnTo>
                <a:lnTo>
                  <a:pt x="16936602" y="4745444"/>
                </a:lnTo>
                <a:lnTo>
                  <a:pt x="0" y="4745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1802037">
            <a:off x="14977490" y="5949256"/>
            <a:ext cx="6621020" cy="5417199"/>
          </a:xfrm>
          <a:custGeom>
            <a:avLst/>
            <a:gdLst/>
            <a:ahLst/>
            <a:cxnLst/>
            <a:rect l="l" t="t" r="r" b="b"/>
            <a:pathLst>
              <a:path w="6621020" h="5417199">
                <a:moveTo>
                  <a:pt x="0" y="0"/>
                </a:moveTo>
                <a:lnTo>
                  <a:pt x="6621020" y="0"/>
                </a:lnTo>
                <a:lnTo>
                  <a:pt x="6621020" y="5417198"/>
                </a:lnTo>
                <a:lnTo>
                  <a:pt x="0" y="5417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12985570" y="-2263645"/>
            <a:ext cx="19111785" cy="5354906"/>
          </a:xfrm>
          <a:custGeom>
            <a:avLst/>
            <a:gdLst/>
            <a:ahLst/>
            <a:cxnLst/>
            <a:rect l="l" t="t" r="r" b="b"/>
            <a:pathLst>
              <a:path w="19111785" h="5354906">
                <a:moveTo>
                  <a:pt x="19111785" y="5354906"/>
                </a:moveTo>
                <a:lnTo>
                  <a:pt x="0" y="5354906"/>
                </a:lnTo>
                <a:lnTo>
                  <a:pt x="0" y="0"/>
                </a:lnTo>
                <a:lnTo>
                  <a:pt x="19111785" y="0"/>
                </a:lnTo>
                <a:lnTo>
                  <a:pt x="19111785" y="53549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316502" y="276872"/>
            <a:ext cx="11619426" cy="1696267"/>
          </a:xfrm>
          <a:custGeom>
            <a:avLst/>
            <a:gdLst/>
            <a:ahLst/>
            <a:cxnLst/>
            <a:rect l="l" t="t" r="r" b="b"/>
            <a:pathLst>
              <a:path w="11619426" h="1696267">
                <a:moveTo>
                  <a:pt x="0" y="0"/>
                </a:moveTo>
                <a:lnTo>
                  <a:pt x="11619426" y="0"/>
                </a:lnTo>
                <a:lnTo>
                  <a:pt x="11619426" y="1696266"/>
                </a:lnTo>
                <a:lnTo>
                  <a:pt x="0" y="16962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788905" y="2036738"/>
            <a:ext cx="17499095" cy="7458178"/>
          </a:xfrm>
          <a:custGeom>
            <a:avLst/>
            <a:gdLst/>
            <a:ahLst/>
            <a:cxnLst/>
            <a:rect l="l" t="t" r="r" b="b"/>
            <a:pathLst>
              <a:path w="17499095" h="7458178">
                <a:moveTo>
                  <a:pt x="0" y="0"/>
                </a:moveTo>
                <a:lnTo>
                  <a:pt x="17499095" y="0"/>
                </a:lnTo>
                <a:lnTo>
                  <a:pt x="17499095" y="7458178"/>
                </a:lnTo>
                <a:lnTo>
                  <a:pt x="0" y="7458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788905" y="481750"/>
            <a:ext cx="10674621" cy="1067435"/>
          </a:xfrm>
          <a:prstGeom prst="rect">
            <a:avLst/>
          </a:prstGeom>
        </p:spPr>
        <p:txBody>
          <a:bodyPr lIns="0" tIns="0" rIns="0" bIns="0" rtlCol="0" anchor="t">
            <a:spAutoFit/>
          </a:bodyPr>
          <a:lstStyle/>
          <a:p>
            <a:pPr marL="0" marR="0" lvl="0" indent="0" algn="ctr" defTabSz="914400" rtl="0" eaLnBrk="1" fontAlgn="auto" latinLnBrk="0" hangingPunct="1">
              <a:lnSpc>
                <a:spcPts val="7840"/>
              </a:lnSpc>
              <a:spcBef>
                <a:spcPct val="0"/>
              </a:spcBef>
              <a:spcAft>
                <a:spcPts val="0"/>
              </a:spcAft>
              <a:buClrTx/>
              <a:buSzTx/>
              <a:buFontTx/>
              <a:buNone/>
              <a:tabLst/>
              <a:defRPr/>
            </a:pPr>
            <a:r>
              <a:rPr kumimoji="0" lang="en-US" sz="56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Key Steps and Features</a:t>
            </a:r>
          </a:p>
        </p:txBody>
      </p:sp>
      <p:sp>
        <p:nvSpPr>
          <p:cNvPr id="10" name="TextBox 10"/>
          <p:cNvSpPr txBox="1"/>
          <p:nvPr/>
        </p:nvSpPr>
        <p:spPr>
          <a:xfrm>
            <a:off x="1028700" y="2977786"/>
            <a:ext cx="5729829" cy="4327506"/>
          </a:xfrm>
          <a:prstGeom prst="rect">
            <a:avLst/>
          </a:prstGeom>
        </p:spPr>
        <p:txBody>
          <a:bodyPr lIns="0" tIns="0" rIns="0" bIns="0" rtlCol="0" anchor="t">
            <a:spAutoFit/>
          </a:bodyPr>
          <a:lstStyle/>
          <a:p>
            <a:pPr marL="0" marR="0" lvl="0" indent="0" algn="l" defTabSz="914400" rtl="0" eaLnBrk="1" fontAlgn="auto" latinLnBrk="0" hangingPunct="1">
              <a:lnSpc>
                <a:spcPts val="5601"/>
              </a:lnSpc>
              <a:spcBef>
                <a:spcPts val="0"/>
              </a:spcBef>
              <a:spcAft>
                <a:spcPts val="0"/>
              </a:spcAft>
              <a:buClrTx/>
              <a:buSzTx/>
              <a:buFontTx/>
              <a:buNone/>
              <a:tabLst/>
              <a:defRPr/>
            </a:pPr>
            <a:r>
              <a:rPr kumimoji="0" lang="en-US" sz="4000" b="1" i="0" u="none" strike="noStrike" kern="1200" cap="none" spc="0" normalizeH="0" baseline="0" noProof="0">
                <a:ln>
                  <a:noFill/>
                </a:ln>
                <a:solidFill>
                  <a:srgbClr val="383C5B"/>
                </a:solidFill>
                <a:effectLst/>
                <a:uLnTx/>
                <a:uFillTx/>
                <a:latin typeface="Agrandir Narrow Bold"/>
                <a:ea typeface="Agrandir Narrow Bold"/>
                <a:cs typeface="Agrandir Narrow Bold"/>
                <a:sym typeface="Agrandir Narrow Bold"/>
              </a:rPr>
              <a:t>Data Preprocessing:</a:t>
            </a:r>
          </a:p>
          <a:p>
            <a:pPr marL="0" marR="0" lvl="0" indent="0" algn="l" defTabSz="914400" rtl="0" eaLnBrk="1" fontAlgn="auto" latinLnBrk="0" hangingPunct="1">
              <a:lnSpc>
                <a:spcPts val="5601"/>
              </a:lnSpc>
              <a:spcBef>
                <a:spcPts val="0"/>
              </a:spcBef>
              <a:spcAft>
                <a:spcPts val="0"/>
              </a:spcAft>
              <a:buClrTx/>
              <a:buSzTx/>
              <a:buFontTx/>
              <a:buNone/>
              <a:tabLst/>
              <a:defRPr/>
            </a:pPr>
            <a:r>
              <a:rPr kumimoji="0" lang="en-US" sz="40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Dataset: The dataset consists of IMDB movie reviews labeled as either positive or negative.</a:t>
            </a:r>
          </a:p>
          <a:p>
            <a:pPr marL="0" marR="0" lvl="0" indent="0" algn="l" defTabSz="914400" rtl="0" eaLnBrk="1" fontAlgn="auto" latinLnBrk="0" hangingPunct="1">
              <a:lnSpc>
                <a:spcPts val="5601"/>
              </a:lnSpc>
              <a:spcBef>
                <a:spcPct val="0"/>
              </a:spcBef>
              <a:spcAft>
                <a:spcPts val="0"/>
              </a:spcAft>
              <a:buClrTx/>
              <a:buSzTx/>
              <a:buFontTx/>
              <a:buNone/>
              <a:tabLst/>
              <a:defRPr/>
            </a:pPr>
            <a:endParaRPr kumimoji="0" lang="en-US" sz="40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endParaRPr>
          </a:p>
        </p:txBody>
      </p:sp>
      <p:sp>
        <p:nvSpPr>
          <p:cNvPr id="11" name="TextBox 11"/>
          <p:cNvSpPr txBox="1"/>
          <p:nvPr/>
        </p:nvSpPr>
        <p:spPr>
          <a:xfrm>
            <a:off x="6518734" y="2512060"/>
            <a:ext cx="5608189" cy="6746240"/>
          </a:xfrm>
          <a:prstGeom prst="rect">
            <a:avLst/>
          </a:prstGeom>
        </p:spPr>
        <p:txBody>
          <a:bodyPr lIns="0" tIns="0" rIns="0" bIns="0" rtlCol="0" anchor="t">
            <a:spAutoFit/>
          </a:bodyPr>
          <a:lstStyle/>
          <a:p>
            <a:pPr marL="0" marR="0" lvl="0" indent="0" algn="l" defTabSz="914400" rtl="0" eaLnBrk="1" fontAlgn="auto" latinLnBrk="0" hangingPunct="1">
              <a:lnSpc>
                <a:spcPts val="4059"/>
              </a:lnSpc>
              <a:spcBef>
                <a:spcPts val="0"/>
              </a:spcBef>
              <a:spcAft>
                <a:spcPts val="0"/>
              </a:spcAft>
              <a:buClrTx/>
              <a:buSzTx/>
              <a:buFontTx/>
              <a:buNone/>
              <a:tabLst/>
              <a:defRPr/>
            </a:pPr>
            <a:r>
              <a:rPr kumimoji="0" lang="en-US" sz="2899" b="1" i="0" u="none" strike="noStrike" kern="1200" cap="none" spc="0" normalizeH="0" baseline="0" noProof="0">
                <a:ln>
                  <a:noFill/>
                </a:ln>
                <a:solidFill>
                  <a:srgbClr val="383C5B"/>
                </a:solidFill>
                <a:effectLst/>
                <a:uLnTx/>
                <a:uFillTx/>
                <a:latin typeface="Agrandir Narrow Bold"/>
                <a:ea typeface="Agrandir Narrow Bold"/>
                <a:cs typeface="Agrandir Narrow Bold"/>
                <a:sym typeface="Agrandir Narrow Bold"/>
              </a:rPr>
              <a:t>Text Cleaning and Tokenization:</a:t>
            </a:r>
          </a:p>
          <a:p>
            <a:pPr marL="0" marR="0" lvl="0" indent="0" algn="l" defTabSz="914400" rtl="0" eaLnBrk="1" fontAlgn="auto" latinLnBrk="0" hangingPunct="1">
              <a:lnSpc>
                <a:spcPts val="4059"/>
              </a:lnSpc>
              <a:spcBef>
                <a:spcPts val="0"/>
              </a:spcBef>
              <a:spcAft>
                <a:spcPts val="0"/>
              </a:spcAft>
              <a:buClrTx/>
              <a:buSzTx/>
              <a:buFontTx/>
              <a:buNone/>
              <a:tabLst/>
              <a:defRPr/>
            </a:pPr>
            <a:r>
              <a:rPr kumimoji="0" lang="en-US" sz="2899"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The reviews are first cleaned to remove unnecessary characters, such as punctuation and special symbols.</a:t>
            </a:r>
          </a:p>
          <a:p>
            <a:pPr marL="0" marR="0" lvl="0" indent="0" algn="l" defTabSz="914400" rtl="0" eaLnBrk="1" fontAlgn="auto" latinLnBrk="0" hangingPunct="1">
              <a:lnSpc>
                <a:spcPts val="4059"/>
              </a:lnSpc>
              <a:spcBef>
                <a:spcPts val="0"/>
              </a:spcBef>
              <a:spcAft>
                <a:spcPts val="0"/>
              </a:spcAft>
              <a:buClrTx/>
              <a:buSzTx/>
              <a:buFontTx/>
              <a:buNone/>
              <a:tabLst/>
              <a:defRPr/>
            </a:pPr>
            <a:r>
              <a:rPr kumimoji="0" lang="en-US" sz="2899"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Text is tokenized using a tokenizer, converting the words into sequences of integers.</a:t>
            </a:r>
          </a:p>
          <a:p>
            <a:pPr marL="0" marR="0" lvl="0" indent="0" algn="l" defTabSz="914400" rtl="0" eaLnBrk="1" fontAlgn="auto" latinLnBrk="0" hangingPunct="1">
              <a:lnSpc>
                <a:spcPts val="4059"/>
              </a:lnSpc>
              <a:spcBef>
                <a:spcPts val="0"/>
              </a:spcBef>
              <a:spcAft>
                <a:spcPts val="0"/>
              </a:spcAft>
              <a:buClrTx/>
              <a:buSzTx/>
              <a:buFontTx/>
              <a:buNone/>
              <a:tabLst/>
              <a:defRPr/>
            </a:pPr>
            <a:r>
              <a:rPr kumimoji="0" lang="en-US" sz="2899"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The sequences are then padded to ensure a uniform length across the dataset. This step is crucial since RNNs require fixed-length inputs.</a:t>
            </a:r>
          </a:p>
          <a:p>
            <a:pPr marL="0" marR="0" lvl="0" indent="0" algn="l" defTabSz="914400" rtl="0" eaLnBrk="1" fontAlgn="auto" latinLnBrk="0" hangingPunct="1">
              <a:lnSpc>
                <a:spcPts val="4059"/>
              </a:lnSpc>
              <a:spcBef>
                <a:spcPct val="0"/>
              </a:spcBef>
              <a:spcAft>
                <a:spcPts val="0"/>
              </a:spcAft>
              <a:buClrTx/>
              <a:buSzTx/>
              <a:buFontTx/>
              <a:buNone/>
              <a:tabLst/>
              <a:defRPr/>
            </a:pPr>
            <a:endParaRPr kumimoji="0" lang="en-US" sz="2899"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endParaRPr>
          </a:p>
        </p:txBody>
      </p:sp>
      <p:sp>
        <p:nvSpPr>
          <p:cNvPr id="12" name="TextBox 12"/>
          <p:cNvSpPr txBox="1"/>
          <p:nvPr/>
        </p:nvSpPr>
        <p:spPr>
          <a:xfrm>
            <a:off x="12316352" y="2373340"/>
            <a:ext cx="4782292" cy="6670675"/>
          </a:xfrm>
          <a:prstGeom prst="rect">
            <a:avLst/>
          </a:prstGeom>
        </p:spPr>
        <p:txBody>
          <a:bodyPr lIns="0" tIns="0" rIns="0" bIns="0" rtlCol="0" anchor="t">
            <a:spAutoFit/>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kumimoji="0" lang="en-US" sz="2499" b="1" i="0" u="none" strike="noStrike" kern="1200" cap="none" spc="0" normalizeH="0" baseline="0" noProof="0">
                <a:ln>
                  <a:noFill/>
                </a:ln>
                <a:solidFill>
                  <a:srgbClr val="383C5B"/>
                </a:solidFill>
                <a:effectLst/>
                <a:uLnTx/>
                <a:uFillTx/>
                <a:latin typeface="Agrandir Narrow Bold"/>
                <a:ea typeface="Agrandir Narrow Bold"/>
                <a:cs typeface="Agrandir Narrow Bold"/>
                <a:sym typeface="Agrandir Narrow Bold"/>
              </a:rPr>
              <a:t>Feature Engineering:</a:t>
            </a:r>
          </a:p>
          <a:p>
            <a:pPr marL="0" marR="0" lvl="0" indent="0" algn="ctr" defTabSz="914400" rtl="0" eaLnBrk="1" fontAlgn="auto" latinLnBrk="0" hangingPunct="1">
              <a:lnSpc>
                <a:spcPts val="5040"/>
              </a:lnSpc>
              <a:spcBef>
                <a:spcPts val="0"/>
              </a:spcBef>
              <a:spcAft>
                <a:spcPts val="0"/>
              </a:spcAft>
              <a:buClrTx/>
              <a:buSzTx/>
              <a:buFontTx/>
              <a:buNone/>
              <a:tabLst/>
              <a:defRPr/>
            </a:pPr>
            <a:r>
              <a:rPr kumimoji="0" lang="en-US" sz="36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The text data is transformed into a format suitable for neural network models through embeddings. This allows the model to capture semantic relationships between words.</a:t>
            </a:r>
          </a:p>
          <a:p>
            <a:pPr marL="0" marR="0" lvl="0" indent="0" algn="ctr" defTabSz="914400" rtl="0" eaLnBrk="1" fontAlgn="auto" latinLnBrk="0" hangingPunct="1">
              <a:lnSpc>
                <a:spcPts val="3499"/>
              </a:lnSpc>
              <a:spcBef>
                <a:spcPct val="0"/>
              </a:spcBef>
              <a:spcAft>
                <a:spcPts val="0"/>
              </a:spcAft>
              <a:buClrTx/>
              <a:buSzTx/>
              <a:buFontTx/>
              <a:buNone/>
              <a:tabLst/>
              <a:defRPr/>
            </a:pPr>
            <a:endParaRPr kumimoji="0" lang="en-US" sz="36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US"/>
          </a:p>
        </p:txBody>
      </p:sp>
      <p:sp>
        <p:nvSpPr>
          <p:cNvPr id="3" name="TextBox 3"/>
          <p:cNvSpPr txBox="1"/>
          <p:nvPr/>
        </p:nvSpPr>
        <p:spPr>
          <a:xfrm>
            <a:off x="4326399" y="653217"/>
            <a:ext cx="9635203" cy="1035596"/>
          </a:xfrm>
          <a:prstGeom prst="rect">
            <a:avLst/>
          </a:prstGeom>
        </p:spPr>
        <p:txBody>
          <a:bodyPr lIns="0" tIns="0" rIns="0" bIns="0" rtlCol="0" anchor="t">
            <a:spAutoFit/>
          </a:bodyPr>
          <a:lstStyle/>
          <a:p>
            <a:pPr algn="ctr">
              <a:lnSpc>
                <a:spcPts val="8140"/>
              </a:lnSpc>
            </a:pPr>
            <a:r>
              <a:rPr lang="en-US" sz="7204" b="1">
                <a:solidFill>
                  <a:srgbClr val="FFFFFF"/>
                </a:solidFill>
                <a:latin typeface="Open Sauce Heavy"/>
                <a:ea typeface="Open Sauce Heavy"/>
                <a:cs typeface="Open Sauce Heavy"/>
                <a:sym typeface="Open Sauce Heavy"/>
              </a:rPr>
              <a:t>Team members</a:t>
            </a:r>
          </a:p>
        </p:txBody>
      </p:sp>
      <p:sp>
        <p:nvSpPr>
          <p:cNvPr id="4" name="TextBox 4"/>
          <p:cNvSpPr txBox="1"/>
          <p:nvPr/>
        </p:nvSpPr>
        <p:spPr>
          <a:xfrm>
            <a:off x="4326399" y="5076825"/>
            <a:ext cx="9428780" cy="3975314"/>
          </a:xfrm>
          <a:prstGeom prst="rect">
            <a:avLst/>
          </a:prstGeom>
        </p:spPr>
        <p:txBody>
          <a:bodyPr lIns="0" tIns="0" rIns="0" bIns="0" rtlCol="0" anchor="t">
            <a:spAutoFit/>
          </a:bodyPr>
          <a:lstStyle/>
          <a:p>
            <a:pPr marL="815918" lvl="1" indent="-407959" algn="ctr">
              <a:lnSpc>
                <a:spcPts val="5290"/>
              </a:lnSpc>
              <a:buFont typeface="Arial"/>
              <a:buChar char="•"/>
            </a:pPr>
            <a:r>
              <a:rPr lang="en-US" sz="3779" b="1">
                <a:solidFill>
                  <a:srgbClr val="FFFFFF"/>
                </a:solidFill>
                <a:latin typeface="Open Sans Bold"/>
                <a:ea typeface="Open Sans Bold"/>
                <a:cs typeface="Open Sans Bold"/>
                <a:sym typeface="Open Sans Bold"/>
              </a:rPr>
              <a:t>Ahmed Abdelhamed Hussein</a:t>
            </a:r>
          </a:p>
          <a:p>
            <a:pPr marL="815918" lvl="1" indent="-407959" algn="ctr">
              <a:lnSpc>
                <a:spcPts val="5290"/>
              </a:lnSpc>
              <a:buFont typeface="Arial"/>
              <a:buChar char="•"/>
            </a:pPr>
            <a:r>
              <a:rPr lang="en-US" sz="3779" b="1">
                <a:solidFill>
                  <a:srgbClr val="FFFFFF"/>
                </a:solidFill>
                <a:latin typeface="Open Sans Bold"/>
                <a:ea typeface="Open Sans Bold"/>
                <a:cs typeface="Open Sans Bold"/>
                <a:sym typeface="Open Sans Bold"/>
              </a:rPr>
              <a:t>Ahmed Awad Ata</a:t>
            </a:r>
          </a:p>
          <a:p>
            <a:pPr marL="815918" lvl="1" indent="-407959" algn="ctr">
              <a:lnSpc>
                <a:spcPts val="5290"/>
              </a:lnSpc>
              <a:buFont typeface="Arial"/>
              <a:buChar char="•"/>
            </a:pPr>
            <a:r>
              <a:rPr lang="en-US" sz="3779" b="1">
                <a:solidFill>
                  <a:srgbClr val="FFFFFF"/>
                </a:solidFill>
                <a:latin typeface="Open Sans Bold"/>
                <a:ea typeface="Open Sans Bold"/>
                <a:cs typeface="Open Sans Bold"/>
                <a:sym typeface="Open Sans Bold"/>
              </a:rPr>
              <a:t>Ahmed Mohamed Emad</a:t>
            </a:r>
          </a:p>
          <a:p>
            <a:pPr marL="815918" lvl="1" indent="-407959" algn="ctr">
              <a:lnSpc>
                <a:spcPts val="5290"/>
              </a:lnSpc>
              <a:buFont typeface="Arial"/>
              <a:buChar char="•"/>
            </a:pPr>
            <a:r>
              <a:rPr lang="en-US" sz="3779" b="1">
                <a:solidFill>
                  <a:srgbClr val="FFFFFF"/>
                </a:solidFill>
                <a:latin typeface="Open Sans Bold"/>
                <a:ea typeface="Open Sans Bold"/>
                <a:cs typeface="Open Sans Bold"/>
                <a:sym typeface="Open Sans Bold"/>
              </a:rPr>
              <a:t>Ahmed Samy Farahat Abdelfatah</a:t>
            </a:r>
          </a:p>
          <a:p>
            <a:pPr marL="815918" lvl="1" indent="-407959" algn="ctr">
              <a:lnSpc>
                <a:spcPts val="5290"/>
              </a:lnSpc>
              <a:buFont typeface="Arial"/>
              <a:buChar char="•"/>
            </a:pPr>
            <a:r>
              <a:rPr lang="en-US" sz="3779" b="1">
                <a:solidFill>
                  <a:srgbClr val="FFFFFF"/>
                </a:solidFill>
                <a:latin typeface="Open Sans Bold"/>
                <a:ea typeface="Open Sans Bold"/>
                <a:cs typeface="Open Sans Bold"/>
                <a:sym typeface="Open Sans Bold"/>
              </a:rPr>
              <a:t>Amr Maher Abdallah Mohamed</a:t>
            </a:r>
          </a:p>
          <a:p>
            <a:pPr marL="815918" lvl="1" indent="-407959" algn="ctr">
              <a:lnSpc>
                <a:spcPts val="5290"/>
              </a:lnSpc>
              <a:buFont typeface="Arial"/>
              <a:buChar char="•"/>
            </a:pPr>
            <a:r>
              <a:rPr lang="en-US" sz="3779" b="1">
                <a:solidFill>
                  <a:srgbClr val="FFFFFF"/>
                </a:solidFill>
                <a:latin typeface="Open Sans Bold"/>
                <a:ea typeface="Open Sans Bold"/>
                <a:cs typeface="Open Sans Bold"/>
                <a:sym typeface="Open Sans Bold"/>
              </a:rPr>
              <a:t>Mohamed Wael Mohamed Khalifa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632966" flipH="1">
            <a:off x="-2576225" y="2460796"/>
            <a:ext cx="5366025" cy="4390384"/>
          </a:xfrm>
          <a:custGeom>
            <a:avLst/>
            <a:gdLst/>
            <a:ahLst/>
            <a:cxnLst/>
            <a:rect l="l" t="t" r="r" b="b"/>
            <a:pathLst>
              <a:path w="5366025" h="4390384">
                <a:moveTo>
                  <a:pt x="5366025" y="0"/>
                </a:moveTo>
                <a:lnTo>
                  <a:pt x="0" y="0"/>
                </a:lnTo>
                <a:lnTo>
                  <a:pt x="0" y="4390384"/>
                </a:lnTo>
                <a:lnTo>
                  <a:pt x="5366025" y="4390384"/>
                </a:lnTo>
                <a:lnTo>
                  <a:pt x="53660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6914766" y="7914278"/>
            <a:ext cx="16936602" cy="4745444"/>
          </a:xfrm>
          <a:custGeom>
            <a:avLst/>
            <a:gdLst/>
            <a:ahLst/>
            <a:cxnLst/>
            <a:rect l="l" t="t" r="r" b="b"/>
            <a:pathLst>
              <a:path w="16936602" h="4745444">
                <a:moveTo>
                  <a:pt x="0" y="0"/>
                </a:moveTo>
                <a:lnTo>
                  <a:pt x="16936602" y="0"/>
                </a:lnTo>
                <a:lnTo>
                  <a:pt x="16936602" y="4745444"/>
                </a:lnTo>
                <a:lnTo>
                  <a:pt x="0" y="4745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1802037">
            <a:off x="14977490" y="5949256"/>
            <a:ext cx="6621020" cy="5417199"/>
          </a:xfrm>
          <a:custGeom>
            <a:avLst/>
            <a:gdLst/>
            <a:ahLst/>
            <a:cxnLst/>
            <a:rect l="l" t="t" r="r" b="b"/>
            <a:pathLst>
              <a:path w="6621020" h="5417199">
                <a:moveTo>
                  <a:pt x="0" y="0"/>
                </a:moveTo>
                <a:lnTo>
                  <a:pt x="6621020" y="0"/>
                </a:lnTo>
                <a:lnTo>
                  <a:pt x="6621020" y="5417198"/>
                </a:lnTo>
                <a:lnTo>
                  <a:pt x="0" y="5417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12985570" y="-2263645"/>
            <a:ext cx="19111785" cy="5354906"/>
          </a:xfrm>
          <a:custGeom>
            <a:avLst/>
            <a:gdLst/>
            <a:ahLst/>
            <a:cxnLst/>
            <a:rect l="l" t="t" r="r" b="b"/>
            <a:pathLst>
              <a:path w="19111785" h="5354906">
                <a:moveTo>
                  <a:pt x="19111785" y="5354906"/>
                </a:moveTo>
                <a:lnTo>
                  <a:pt x="0" y="5354906"/>
                </a:lnTo>
                <a:lnTo>
                  <a:pt x="0" y="0"/>
                </a:lnTo>
                <a:lnTo>
                  <a:pt x="19111785" y="0"/>
                </a:lnTo>
                <a:lnTo>
                  <a:pt x="19111785" y="53549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0" y="0"/>
            <a:ext cx="17259300" cy="9708356"/>
          </a:xfrm>
          <a:custGeom>
            <a:avLst/>
            <a:gdLst/>
            <a:ahLst/>
            <a:cxnLst/>
            <a:rect l="l" t="t" r="r" b="b"/>
            <a:pathLst>
              <a:path w="17259300" h="9708356">
                <a:moveTo>
                  <a:pt x="0" y="0"/>
                </a:moveTo>
                <a:lnTo>
                  <a:pt x="17259300" y="0"/>
                </a:lnTo>
                <a:lnTo>
                  <a:pt x="17259300" y="9708356"/>
                </a:lnTo>
                <a:lnTo>
                  <a:pt x="0" y="9708356"/>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9144000" y="4397180"/>
            <a:ext cx="9000030" cy="5816225"/>
          </a:xfrm>
          <a:custGeom>
            <a:avLst/>
            <a:gdLst/>
            <a:ahLst/>
            <a:cxnLst/>
            <a:rect l="l" t="t" r="r" b="b"/>
            <a:pathLst>
              <a:path w="9000030" h="5816225">
                <a:moveTo>
                  <a:pt x="0" y="0"/>
                </a:moveTo>
                <a:lnTo>
                  <a:pt x="9000030" y="0"/>
                </a:lnTo>
                <a:lnTo>
                  <a:pt x="9000030" y="5816225"/>
                </a:lnTo>
                <a:lnTo>
                  <a:pt x="0" y="5816225"/>
                </a:lnTo>
                <a:lnTo>
                  <a:pt x="0" y="0"/>
                </a:lnTo>
                <a:close/>
              </a:path>
            </a:pathLst>
          </a:custGeom>
          <a:blipFill>
            <a:blip r:embed="rId10"/>
            <a:stretch>
              <a:fillRect l="-13974" t="-25185" r="-38142" b="-72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642096" flipH="1">
            <a:off x="-2470983" y="2094098"/>
            <a:ext cx="4603724" cy="3766684"/>
          </a:xfrm>
          <a:custGeom>
            <a:avLst/>
            <a:gdLst/>
            <a:ahLst/>
            <a:cxnLst/>
            <a:rect l="l" t="t" r="r" b="b"/>
            <a:pathLst>
              <a:path w="4603724" h="3766684">
                <a:moveTo>
                  <a:pt x="4603725" y="0"/>
                </a:moveTo>
                <a:lnTo>
                  <a:pt x="0" y="0"/>
                </a:lnTo>
                <a:lnTo>
                  <a:pt x="0" y="3766683"/>
                </a:lnTo>
                <a:lnTo>
                  <a:pt x="4603725" y="3766683"/>
                </a:lnTo>
                <a:lnTo>
                  <a:pt x="46037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1416096" y="7643527"/>
            <a:ext cx="16936602" cy="4745444"/>
          </a:xfrm>
          <a:custGeom>
            <a:avLst/>
            <a:gdLst/>
            <a:ahLst/>
            <a:cxnLst/>
            <a:rect l="l" t="t" r="r" b="b"/>
            <a:pathLst>
              <a:path w="16936602" h="4745444">
                <a:moveTo>
                  <a:pt x="0" y="0"/>
                </a:moveTo>
                <a:lnTo>
                  <a:pt x="16936602" y="0"/>
                </a:lnTo>
                <a:lnTo>
                  <a:pt x="16936602" y="4745444"/>
                </a:lnTo>
                <a:lnTo>
                  <a:pt x="0" y="4745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1802037">
            <a:off x="14977490" y="4375867"/>
            <a:ext cx="6621020" cy="5417199"/>
          </a:xfrm>
          <a:custGeom>
            <a:avLst/>
            <a:gdLst/>
            <a:ahLst/>
            <a:cxnLst/>
            <a:rect l="l" t="t" r="r" b="b"/>
            <a:pathLst>
              <a:path w="6621020" h="5417199">
                <a:moveTo>
                  <a:pt x="0" y="0"/>
                </a:moveTo>
                <a:lnTo>
                  <a:pt x="6621020" y="0"/>
                </a:lnTo>
                <a:lnTo>
                  <a:pt x="6621020" y="5417198"/>
                </a:lnTo>
                <a:lnTo>
                  <a:pt x="0" y="5417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12985570" y="-2263645"/>
            <a:ext cx="19111785" cy="5354906"/>
          </a:xfrm>
          <a:custGeom>
            <a:avLst/>
            <a:gdLst/>
            <a:ahLst/>
            <a:cxnLst/>
            <a:rect l="l" t="t" r="r" b="b"/>
            <a:pathLst>
              <a:path w="19111785" h="5354906">
                <a:moveTo>
                  <a:pt x="19111785" y="5354906"/>
                </a:moveTo>
                <a:lnTo>
                  <a:pt x="0" y="5354906"/>
                </a:lnTo>
                <a:lnTo>
                  <a:pt x="0" y="0"/>
                </a:lnTo>
                <a:lnTo>
                  <a:pt x="19111785" y="0"/>
                </a:lnTo>
                <a:lnTo>
                  <a:pt x="19111785" y="53549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3334287" y="1684066"/>
            <a:ext cx="11619426" cy="1696267"/>
          </a:xfrm>
          <a:custGeom>
            <a:avLst/>
            <a:gdLst/>
            <a:ahLst/>
            <a:cxnLst/>
            <a:rect l="l" t="t" r="r" b="b"/>
            <a:pathLst>
              <a:path w="11619426" h="1696267">
                <a:moveTo>
                  <a:pt x="0" y="0"/>
                </a:moveTo>
                <a:lnTo>
                  <a:pt x="11619426" y="0"/>
                </a:lnTo>
                <a:lnTo>
                  <a:pt x="11619426" y="1696267"/>
                </a:lnTo>
                <a:lnTo>
                  <a:pt x="0" y="16962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216994" y="3587378"/>
            <a:ext cx="16148441" cy="3112245"/>
          </a:xfrm>
          <a:custGeom>
            <a:avLst/>
            <a:gdLst/>
            <a:ahLst/>
            <a:cxnLst/>
            <a:rect l="l" t="t" r="r" b="b"/>
            <a:pathLst>
              <a:path w="16148441" h="3112245">
                <a:moveTo>
                  <a:pt x="0" y="0"/>
                </a:moveTo>
                <a:lnTo>
                  <a:pt x="16148441" y="0"/>
                </a:lnTo>
                <a:lnTo>
                  <a:pt x="16148441" y="3112244"/>
                </a:lnTo>
                <a:lnTo>
                  <a:pt x="0" y="31122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6126215" y="1688251"/>
            <a:ext cx="6802103" cy="2699273"/>
          </a:xfrm>
          <a:prstGeom prst="rect">
            <a:avLst/>
          </a:prstGeom>
        </p:spPr>
        <p:txBody>
          <a:bodyPr lIns="0" tIns="0" rIns="0" bIns="0" rtlCol="0" anchor="t">
            <a:spAutoFit/>
          </a:bodyPr>
          <a:lstStyle/>
          <a:p>
            <a:pPr marL="0" marR="0" lvl="0" indent="0" algn="ctr" defTabSz="914400" rtl="0" eaLnBrk="1" fontAlgn="auto" latinLnBrk="0" hangingPunct="1">
              <a:lnSpc>
                <a:spcPts val="10296"/>
              </a:lnSpc>
              <a:spcBef>
                <a:spcPts val="0"/>
              </a:spcBef>
              <a:spcAft>
                <a:spcPts val="0"/>
              </a:spcAft>
              <a:buClrTx/>
              <a:buSzTx/>
              <a:buFontTx/>
              <a:buNone/>
              <a:tabLst/>
              <a:defRPr/>
            </a:pPr>
            <a:r>
              <a:rPr kumimoji="0" lang="en-US" sz="7354"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LSTM Model:</a:t>
            </a:r>
          </a:p>
          <a:p>
            <a:pPr marL="0" marR="0" lvl="0" indent="0" algn="ctr" defTabSz="914400" rtl="0" eaLnBrk="1" fontAlgn="auto" latinLnBrk="0" hangingPunct="1">
              <a:lnSpc>
                <a:spcPts val="10296"/>
              </a:lnSpc>
              <a:spcBef>
                <a:spcPct val="0"/>
              </a:spcBef>
              <a:spcAft>
                <a:spcPts val="0"/>
              </a:spcAft>
              <a:buClrTx/>
              <a:buSzTx/>
              <a:buFontTx/>
              <a:buNone/>
              <a:tabLst/>
              <a:defRPr/>
            </a:pPr>
            <a:endParaRPr kumimoji="0" lang="en-US" sz="7354"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
        <p:nvSpPr>
          <p:cNvPr id="10" name="TextBox 10"/>
          <p:cNvSpPr txBox="1"/>
          <p:nvPr/>
        </p:nvSpPr>
        <p:spPr>
          <a:xfrm>
            <a:off x="3690779" y="5303436"/>
            <a:ext cx="11754522" cy="1538605"/>
          </a:xfrm>
          <a:prstGeom prst="rect">
            <a:avLst/>
          </a:prstGeom>
        </p:spPr>
        <p:txBody>
          <a:bodyPr lIns="0" tIns="0" rIns="0" bIns="0" rtlCol="0" anchor="t">
            <a:spAutoFit/>
          </a:bodyPr>
          <a:lstStyle/>
          <a:p>
            <a:pPr marL="0" marR="0" lvl="0" indent="0" algn="just" defTabSz="914400" rtl="0" eaLnBrk="1" fontAlgn="auto" latinLnBrk="0" hangingPunct="1">
              <a:lnSpc>
                <a:spcPts val="3920"/>
              </a:lnSpc>
              <a:spcBef>
                <a:spcPts val="0"/>
              </a:spcBef>
              <a:spcAft>
                <a:spcPts val="0"/>
              </a:spcAft>
              <a:buClrTx/>
              <a:buSzTx/>
              <a:buFontTx/>
              <a:buNone/>
              <a:tabLst/>
              <a:defRPr/>
            </a:pPr>
            <a:r>
              <a:rPr kumimoji="0" lang="en-US" sz="28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Model Architectures: The notebook explores three types of RNN-based models to classify the reviews:</a:t>
            </a:r>
          </a:p>
          <a:p>
            <a:pPr marL="0" marR="0" lvl="0" indent="0" algn="just" defTabSz="914400" rtl="0" eaLnBrk="1" fontAlgn="auto" latinLnBrk="0" hangingPunct="1">
              <a:lnSpc>
                <a:spcPts val="3920"/>
              </a:lnSpc>
              <a:spcBef>
                <a:spcPct val="0"/>
              </a:spcBef>
              <a:spcAft>
                <a:spcPts val="0"/>
              </a:spcAft>
              <a:buClrTx/>
              <a:buSzTx/>
              <a:buFontTx/>
              <a:buNone/>
              <a:tabLst/>
              <a:defRPr/>
            </a:pPr>
            <a:endParaRPr kumimoji="0" lang="en-US" sz="28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endParaRPr>
          </a:p>
        </p:txBody>
      </p:sp>
      <p:sp>
        <p:nvSpPr>
          <p:cNvPr id="11" name="TextBox 11"/>
          <p:cNvSpPr txBox="1"/>
          <p:nvPr/>
        </p:nvSpPr>
        <p:spPr>
          <a:xfrm>
            <a:off x="3690779" y="3684338"/>
            <a:ext cx="10375526" cy="2052955"/>
          </a:xfrm>
          <a:prstGeom prst="rect">
            <a:avLst/>
          </a:prstGeom>
        </p:spPr>
        <p:txBody>
          <a:bodyPr lIns="0" tIns="0" rIns="0" bIns="0" rtlCol="0" anchor="t">
            <a:spAutoFit/>
          </a:bodyPr>
          <a:lstStyle/>
          <a:p>
            <a:pPr marL="0" marR="0" lvl="0" indent="0" algn="just" defTabSz="914400" rtl="0" eaLnBrk="1" fontAlgn="auto" latinLnBrk="0" hangingPunct="1">
              <a:lnSpc>
                <a:spcPts val="3919"/>
              </a:lnSpc>
              <a:spcBef>
                <a:spcPts val="0"/>
              </a:spcBef>
              <a:spcAft>
                <a:spcPts val="0"/>
              </a:spcAft>
              <a:buClrTx/>
              <a:buSzTx/>
              <a:buFontTx/>
              <a:buNone/>
              <a:tabLst/>
              <a:defRPr/>
            </a:pPr>
            <a:r>
              <a:rPr kumimoji="0" lang="en-US" sz="2799"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The LSTM model is designed to capture long-term dependencies in the text, which is essential for understanding the context in movie reviews.</a:t>
            </a:r>
          </a:p>
          <a:p>
            <a:pPr marL="0" marR="0" lvl="0" indent="0" algn="just" defTabSz="914400" rtl="0" eaLnBrk="1" fontAlgn="auto" latinLnBrk="0" hangingPunct="1">
              <a:lnSpc>
                <a:spcPts val="3919"/>
              </a:lnSpc>
              <a:spcBef>
                <a:spcPct val="0"/>
              </a:spcBef>
              <a:spcAft>
                <a:spcPts val="0"/>
              </a:spcAft>
              <a:buClrTx/>
              <a:buSzTx/>
              <a:buFontTx/>
              <a:buNone/>
              <a:tabLst/>
              <a:defRPr/>
            </a:pPr>
            <a:endParaRPr kumimoji="0" lang="en-US" sz="2799"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632966" flipH="1">
            <a:off x="-2576225" y="2460796"/>
            <a:ext cx="5366025" cy="4390384"/>
          </a:xfrm>
          <a:custGeom>
            <a:avLst/>
            <a:gdLst/>
            <a:ahLst/>
            <a:cxnLst/>
            <a:rect l="l" t="t" r="r" b="b"/>
            <a:pathLst>
              <a:path w="5366025" h="4390384">
                <a:moveTo>
                  <a:pt x="5366025" y="0"/>
                </a:moveTo>
                <a:lnTo>
                  <a:pt x="0" y="0"/>
                </a:lnTo>
                <a:lnTo>
                  <a:pt x="0" y="4390384"/>
                </a:lnTo>
                <a:lnTo>
                  <a:pt x="5366025" y="4390384"/>
                </a:lnTo>
                <a:lnTo>
                  <a:pt x="53660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6914766" y="7914278"/>
            <a:ext cx="16936602" cy="4745444"/>
          </a:xfrm>
          <a:custGeom>
            <a:avLst/>
            <a:gdLst/>
            <a:ahLst/>
            <a:cxnLst/>
            <a:rect l="l" t="t" r="r" b="b"/>
            <a:pathLst>
              <a:path w="16936602" h="4745444">
                <a:moveTo>
                  <a:pt x="0" y="0"/>
                </a:moveTo>
                <a:lnTo>
                  <a:pt x="16936602" y="0"/>
                </a:lnTo>
                <a:lnTo>
                  <a:pt x="16936602" y="4745444"/>
                </a:lnTo>
                <a:lnTo>
                  <a:pt x="0" y="4745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1802037">
            <a:off x="14977490" y="5949256"/>
            <a:ext cx="6621020" cy="5417199"/>
          </a:xfrm>
          <a:custGeom>
            <a:avLst/>
            <a:gdLst/>
            <a:ahLst/>
            <a:cxnLst/>
            <a:rect l="l" t="t" r="r" b="b"/>
            <a:pathLst>
              <a:path w="6621020" h="5417199">
                <a:moveTo>
                  <a:pt x="0" y="0"/>
                </a:moveTo>
                <a:lnTo>
                  <a:pt x="6621020" y="0"/>
                </a:lnTo>
                <a:lnTo>
                  <a:pt x="6621020" y="5417198"/>
                </a:lnTo>
                <a:lnTo>
                  <a:pt x="0" y="5417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12985570" y="-2263645"/>
            <a:ext cx="19111785" cy="5354906"/>
          </a:xfrm>
          <a:custGeom>
            <a:avLst/>
            <a:gdLst/>
            <a:ahLst/>
            <a:cxnLst/>
            <a:rect l="l" t="t" r="r" b="b"/>
            <a:pathLst>
              <a:path w="19111785" h="5354906">
                <a:moveTo>
                  <a:pt x="19111785" y="5354906"/>
                </a:moveTo>
                <a:lnTo>
                  <a:pt x="0" y="5354906"/>
                </a:lnTo>
                <a:lnTo>
                  <a:pt x="0" y="0"/>
                </a:lnTo>
                <a:lnTo>
                  <a:pt x="19111785" y="0"/>
                </a:lnTo>
                <a:lnTo>
                  <a:pt x="19111785" y="53549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818607" y="413808"/>
            <a:ext cx="15409655" cy="2249585"/>
          </a:xfrm>
          <a:custGeom>
            <a:avLst/>
            <a:gdLst/>
            <a:ahLst/>
            <a:cxnLst/>
            <a:rect l="l" t="t" r="r" b="b"/>
            <a:pathLst>
              <a:path w="15409655" h="2249585">
                <a:moveTo>
                  <a:pt x="0" y="0"/>
                </a:moveTo>
                <a:lnTo>
                  <a:pt x="15409655" y="0"/>
                </a:lnTo>
                <a:lnTo>
                  <a:pt x="15409655" y="2249585"/>
                </a:lnTo>
                <a:lnTo>
                  <a:pt x="0" y="22495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1668069" y="2663393"/>
            <a:ext cx="16096314" cy="6860307"/>
          </a:xfrm>
          <a:custGeom>
            <a:avLst/>
            <a:gdLst/>
            <a:ahLst/>
            <a:cxnLst/>
            <a:rect l="l" t="t" r="r" b="b"/>
            <a:pathLst>
              <a:path w="16096314" h="6860307">
                <a:moveTo>
                  <a:pt x="0" y="0"/>
                </a:moveTo>
                <a:lnTo>
                  <a:pt x="16096313" y="0"/>
                </a:lnTo>
                <a:lnTo>
                  <a:pt x="16096313" y="6860307"/>
                </a:lnTo>
                <a:lnTo>
                  <a:pt x="0" y="68603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2011309" y="2483906"/>
            <a:ext cx="14844253" cy="7997341"/>
          </a:xfrm>
          <a:custGeom>
            <a:avLst/>
            <a:gdLst/>
            <a:ahLst/>
            <a:cxnLst/>
            <a:rect l="l" t="t" r="r" b="b"/>
            <a:pathLst>
              <a:path w="14844253" h="7997341">
                <a:moveTo>
                  <a:pt x="0" y="0"/>
                </a:moveTo>
                <a:lnTo>
                  <a:pt x="14844253" y="0"/>
                </a:lnTo>
                <a:lnTo>
                  <a:pt x="14844253" y="7997341"/>
                </a:lnTo>
                <a:lnTo>
                  <a:pt x="0" y="7997341"/>
                </a:lnTo>
                <a:lnTo>
                  <a:pt x="0" y="0"/>
                </a:lnTo>
                <a:close/>
              </a:path>
            </a:pathLst>
          </a:custGeom>
          <a:blipFill>
            <a:blip r:embed="rId1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2721483" y="773216"/>
            <a:ext cx="12845034" cy="1710690"/>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The model architecture includes an embedding layer, an LSTM layer, dropout layers to prevent overfitting, and a dense layer with a sigmoid activation function for binary classification.</a:t>
            </a:r>
          </a:p>
          <a:p>
            <a:pPr marL="0" marR="0" lvl="0" indent="0" algn="ctr" defTabSz="914400" rtl="0" eaLnBrk="1" fontAlgn="auto" latinLnBrk="0" hangingPunct="1">
              <a:lnSpc>
                <a:spcPts val="3359"/>
              </a:lnSpc>
              <a:spcBef>
                <a:spcPct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642096" flipH="1">
            <a:off x="-2470983" y="2094098"/>
            <a:ext cx="4603724" cy="3766684"/>
          </a:xfrm>
          <a:custGeom>
            <a:avLst/>
            <a:gdLst/>
            <a:ahLst/>
            <a:cxnLst/>
            <a:rect l="l" t="t" r="r" b="b"/>
            <a:pathLst>
              <a:path w="4603724" h="3766684">
                <a:moveTo>
                  <a:pt x="4603725" y="0"/>
                </a:moveTo>
                <a:lnTo>
                  <a:pt x="0" y="0"/>
                </a:lnTo>
                <a:lnTo>
                  <a:pt x="0" y="3766683"/>
                </a:lnTo>
                <a:lnTo>
                  <a:pt x="4603725" y="3766683"/>
                </a:lnTo>
                <a:lnTo>
                  <a:pt x="46037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1416096" y="7643527"/>
            <a:ext cx="16936602" cy="4745444"/>
          </a:xfrm>
          <a:custGeom>
            <a:avLst/>
            <a:gdLst/>
            <a:ahLst/>
            <a:cxnLst/>
            <a:rect l="l" t="t" r="r" b="b"/>
            <a:pathLst>
              <a:path w="16936602" h="4745444">
                <a:moveTo>
                  <a:pt x="0" y="0"/>
                </a:moveTo>
                <a:lnTo>
                  <a:pt x="16936602" y="0"/>
                </a:lnTo>
                <a:lnTo>
                  <a:pt x="16936602" y="4745444"/>
                </a:lnTo>
                <a:lnTo>
                  <a:pt x="0" y="4745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1802037">
            <a:off x="14977490" y="4375867"/>
            <a:ext cx="6621020" cy="5417199"/>
          </a:xfrm>
          <a:custGeom>
            <a:avLst/>
            <a:gdLst/>
            <a:ahLst/>
            <a:cxnLst/>
            <a:rect l="l" t="t" r="r" b="b"/>
            <a:pathLst>
              <a:path w="6621020" h="5417199">
                <a:moveTo>
                  <a:pt x="0" y="0"/>
                </a:moveTo>
                <a:lnTo>
                  <a:pt x="6621020" y="0"/>
                </a:lnTo>
                <a:lnTo>
                  <a:pt x="6621020" y="5417198"/>
                </a:lnTo>
                <a:lnTo>
                  <a:pt x="0" y="5417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12985570" y="-2263645"/>
            <a:ext cx="19111785" cy="5354906"/>
          </a:xfrm>
          <a:custGeom>
            <a:avLst/>
            <a:gdLst/>
            <a:ahLst/>
            <a:cxnLst/>
            <a:rect l="l" t="t" r="r" b="b"/>
            <a:pathLst>
              <a:path w="19111785" h="5354906">
                <a:moveTo>
                  <a:pt x="19111785" y="5354906"/>
                </a:moveTo>
                <a:lnTo>
                  <a:pt x="0" y="5354906"/>
                </a:lnTo>
                <a:lnTo>
                  <a:pt x="0" y="0"/>
                </a:lnTo>
                <a:lnTo>
                  <a:pt x="19111785" y="0"/>
                </a:lnTo>
                <a:lnTo>
                  <a:pt x="19111785" y="53549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0" y="66267"/>
            <a:ext cx="20405266" cy="2978871"/>
          </a:xfrm>
          <a:custGeom>
            <a:avLst/>
            <a:gdLst/>
            <a:ahLst/>
            <a:cxnLst/>
            <a:rect l="l" t="t" r="r" b="b"/>
            <a:pathLst>
              <a:path w="20405266" h="2978871">
                <a:moveTo>
                  <a:pt x="0" y="0"/>
                </a:moveTo>
                <a:lnTo>
                  <a:pt x="20405266" y="0"/>
                </a:lnTo>
                <a:lnTo>
                  <a:pt x="20405266" y="2978871"/>
                </a:lnTo>
                <a:lnTo>
                  <a:pt x="0" y="29788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3159534" y="2901342"/>
            <a:ext cx="11301259" cy="6356958"/>
          </a:xfrm>
          <a:custGeom>
            <a:avLst/>
            <a:gdLst/>
            <a:ahLst/>
            <a:cxnLst/>
            <a:rect l="l" t="t" r="r" b="b"/>
            <a:pathLst>
              <a:path w="11301259" h="6356958">
                <a:moveTo>
                  <a:pt x="0" y="0"/>
                </a:moveTo>
                <a:lnTo>
                  <a:pt x="11301259" y="0"/>
                </a:lnTo>
                <a:lnTo>
                  <a:pt x="11301259" y="6356958"/>
                </a:lnTo>
                <a:lnTo>
                  <a:pt x="0" y="6356958"/>
                </a:lnTo>
                <a:lnTo>
                  <a:pt x="0" y="0"/>
                </a:lnTo>
                <a:close/>
              </a:path>
            </a:pathLst>
          </a:custGeom>
          <a:blipFill>
            <a:blip r:embed="rId11"/>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3000972" y="711669"/>
            <a:ext cx="12508733" cy="1889760"/>
          </a:xfrm>
          <a:prstGeom prst="rect">
            <a:avLst/>
          </a:prstGeom>
        </p:spPr>
        <p:txBody>
          <a:bodyPr lIns="0" tIns="0" rIns="0" bIns="0" rtlCol="0" anchor="t">
            <a:spAutoFit/>
          </a:bodyPr>
          <a:lstStyle/>
          <a:p>
            <a:pPr marL="0" marR="0" lvl="0" indent="0" algn="just" defTabSz="914400" rtl="0" eaLnBrk="1" fontAlgn="auto" latinLnBrk="0" hangingPunct="1">
              <a:lnSpc>
                <a:spcPts val="2940"/>
              </a:lnSpc>
              <a:spcBef>
                <a:spcPts val="0"/>
              </a:spcBef>
              <a:spcAft>
                <a:spcPts val="0"/>
              </a:spcAft>
              <a:buClrTx/>
              <a:buSzTx/>
              <a:buFontTx/>
              <a:buNone/>
              <a:tabLst/>
              <a:defRPr/>
            </a:pPr>
            <a:r>
              <a:rPr kumimoji="0" lang="en-US" sz="21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Bidirectional LSTM Model:</a:t>
            </a:r>
          </a:p>
          <a:p>
            <a:pPr marL="0" marR="0" lvl="0" indent="0" algn="just" defTabSz="914400" rtl="0" eaLnBrk="1" fontAlgn="auto" latinLnBrk="0" hangingPunct="1">
              <a:lnSpc>
                <a:spcPts val="2940"/>
              </a:lnSpc>
              <a:spcBef>
                <a:spcPts val="0"/>
              </a:spcBef>
              <a:spcAft>
                <a:spcPts val="0"/>
              </a:spcAft>
              <a:buClrTx/>
              <a:buSzTx/>
              <a:buFontTx/>
              <a:buNone/>
              <a:tabLst/>
              <a:defRPr/>
            </a:pPr>
            <a:r>
              <a:rPr kumimoji="0" lang="en-US" sz="21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This model enhances the LSTM by reading the sequence in both directions (forward and backward), improving the ability to understand context.</a:t>
            </a:r>
          </a:p>
          <a:p>
            <a:pPr marL="0" marR="0" lvl="0" indent="0" algn="just" defTabSz="914400" rtl="0" eaLnBrk="1" fontAlgn="auto" latinLnBrk="0" hangingPunct="1">
              <a:lnSpc>
                <a:spcPts val="2940"/>
              </a:lnSpc>
              <a:spcBef>
                <a:spcPts val="0"/>
              </a:spcBef>
              <a:spcAft>
                <a:spcPts val="0"/>
              </a:spcAft>
              <a:buClrTx/>
              <a:buSzTx/>
              <a:buFontTx/>
              <a:buNone/>
              <a:tabLst/>
              <a:defRPr/>
            </a:pPr>
            <a:r>
              <a:rPr kumimoji="0" lang="en-US" sz="21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Similar to the LSTM model but with additional power due to bidirectional processing.</a:t>
            </a:r>
          </a:p>
          <a:p>
            <a:pPr marL="0" marR="0" lvl="0" indent="0" algn="just" defTabSz="914400" rtl="0" eaLnBrk="1" fontAlgn="auto" latinLnBrk="0" hangingPunct="1">
              <a:lnSpc>
                <a:spcPts val="2940"/>
              </a:lnSpc>
              <a:spcBef>
                <a:spcPct val="0"/>
              </a:spcBef>
              <a:spcAft>
                <a:spcPts val="0"/>
              </a:spcAft>
              <a:buClrTx/>
              <a:buSzTx/>
              <a:buFontTx/>
              <a:buNone/>
              <a:tabLst/>
              <a:defRPr/>
            </a:pPr>
            <a:endParaRPr kumimoji="0" lang="en-US" sz="21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922722" y="-74036"/>
            <a:ext cx="11151657" cy="1627979"/>
          </a:xfrm>
          <a:custGeom>
            <a:avLst/>
            <a:gdLst/>
            <a:ahLst/>
            <a:cxnLst/>
            <a:rect l="l" t="t" r="r" b="b"/>
            <a:pathLst>
              <a:path w="11151657" h="1627979">
                <a:moveTo>
                  <a:pt x="0" y="0"/>
                </a:moveTo>
                <a:lnTo>
                  <a:pt x="11151657" y="0"/>
                </a:lnTo>
                <a:lnTo>
                  <a:pt x="11151657" y="1627979"/>
                </a:lnTo>
                <a:lnTo>
                  <a:pt x="0" y="16279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3527864" y="1536432"/>
            <a:ext cx="9606460" cy="3510280"/>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2799" b="1" i="0" u="none" strike="noStrike" kern="1200" cap="none" spc="0" normalizeH="0" baseline="0" noProof="0">
                <a:ln>
                  <a:noFill/>
                </a:ln>
                <a:solidFill>
                  <a:srgbClr val="383C5B"/>
                </a:solidFill>
                <a:effectLst/>
                <a:uLnTx/>
                <a:uFillTx/>
                <a:latin typeface="Gill Sans Bold"/>
                <a:ea typeface="Gill Sans Bold"/>
                <a:cs typeface="Gill Sans Bold"/>
                <a:sym typeface="Gill Sans Bold"/>
              </a:rPr>
              <a:t>The Gated Recurrent Unit (GRU) model is another variant of RNN, offering a simpler structure compared to LSTMs, while still capturing temporal dependencies in the data.</a:t>
            </a:r>
          </a:p>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2799" b="1" i="0" u="none" strike="noStrike" kern="1200" cap="none" spc="0" normalizeH="0" baseline="0" noProof="0">
                <a:ln>
                  <a:noFill/>
                </a:ln>
                <a:solidFill>
                  <a:srgbClr val="383C5B"/>
                </a:solidFill>
                <a:effectLst/>
                <a:uLnTx/>
                <a:uFillTx/>
                <a:latin typeface="Gill Sans Bold"/>
                <a:ea typeface="Gill Sans Bold"/>
                <a:cs typeface="Gill Sans Bold"/>
                <a:sym typeface="Gill Sans Bold"/>
              </a:rPr>
              <a:t>GRU models are often faster to train and require fewer computational resources.</a:t>
            </a:r>
          </a:p>
          <a:p>
            <a:pPr marL="0" marR="0" lvl="0" indent="0" algn="ctr" defTabSz="914400" rtl="0" eaLnBrk="1" fontAlgn="auto" latinLnBrk="0" hangingPunct="1">
              <a:lnSpc>
                <a:spcPts val="3919"/>
              </a:lnSpc>
              <a:spcBef>
                <a:spcPct val="0"/>
              </a:spcBef>
              <a:spcAft>
                <a:spcPts val="0"/>
              </a:spcAft>
              <a:buClrTx/>
              <a:buSzTx/>
              <a:buFontTx/>
              <a:buNone/>
              <a:tabLst/>
              <a:defRPr/>
            </a:pPr>
            <a:endParaRPr kumimoji="0" lang="en-US" sz="2799" b="1" i="0" u="none" strike="noStrike" kern="1200" cap="none" spc="0" normalizeH="0" baseline="0" noProof="0">
              <a:ln>
                <a:noFill/>
              </a:ln>
              <a:solidFill>
                <a:srgbClr val="383C5B"/>
              </a:solidFill>
              <a:effectLst/>
              <a:uLnTx/>
              <a:uFillTx/>
              <a:latin typeface="Gill Sans Bold"/>
              <a:ea typeface="Gill Sans Bold"/>
              <a:cs typeface="Gill Sans Bold"/>
              <a:sym typeface="Gill Sans Bold"/>
            </a:endParaRPr>
          </a:p>
        </p:txBody>
      </p:sp>
      <p:sp>
        <p:nvSpPr>
          <p:cNvPr id="9" name="TextBox 9"/>
          <p:cNvSpPr txBox="1"/>
          <p:nvPr/>
        </p:nvSpPr>
        <p:spPr>
          <a:xfrm>
            <a:off x="2497582" y="5019675"/>
            <a:ext cx="14168706" cy="3865245"/>
          </a:xfrm>
          <a:prstGeom prst="rect">
            <a:avLst/>
          </a:prstGeom>
        </p:spPr>
        <p:txBody>
          <a:bodyPr lIns="0" tIns="0" rIns="0" bIns="0" rtlCol="0" anchor="t">
            <a:spAutoFit/>
          </a:bodyPr>
          <a:lstStyle/>
          <a:p>
            <a:pPr marL="0" marR="0" lvl="0" indent="0" algn="just" defTabSz="914400" rtl="0" eaLnBrk="1" fontAlgn="auto" latinLnBrk="0" hangingPunct="1">
              <a:lnSpc>
                <a:spcPts val="3779"/>
              </a:lnSpc>
              <a:spcBef>
                <a:spcPts val="0"/>
              </a:spcBef>
              <a:spcAft>
                <a:spcPts val="0"/>
              </a:spcAft>
              <a:buClrTx/>
              <a:buSzTx/>
              <a:buFontTx/>
              <a:buNone/>
              <a:tabLst/>
              <a:defRPr/>
            </a:pPr>
            <a:r>
              <a:rPr kumimoji="0" lang="en-US" sz="27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Training and Evaluation:</a:t>
            </a:r>
          </a:p>
          <a:p>
            <a:pPr marL="0" marR="0" lvl="0" indent="0" algn="just" defTabSz="914400" rtl="0" eaLnBrk="1" fontAlgn="auto" latinLnBrk="0" hangingPunct="1">
              <a:lnSpc>
                <a:spcPts val="3779"/>
              </a:lnSpc>
              <a:spcBef>
                <a:spcPts val="0"/>
              </a:spcBef>
              <a:spcAft>
                <a:spcPts val="0"/>
              </a:spcAft>
              <a:buClrTx/>
              <a:buSzTx/>
              <a:buFontTx/>
              <a:buNone/>
              <a:tabLst/>
              <a:defRPr/>
            </a:pPr>
            <a:r>
              <a:rPr kumimoji="0" lang="en-US" sz="27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Training: Each model is trained on the preprocessed IMDB dataset using the Adam optimizer with binary cross-entropy loss. The models are trained for 10 epochs.</a:t>
            </a:r>
          </a:p>
          <a:p>
            <a:pPr marL="0" marR="0" lvl="0" indent="0" algn="just" defTabSz="914400" rtl="0" eaLnBrk="1" fontAlgn="auto" latinLnBrk="0" hangingPunct="1">
              <a:lnSpc>
                <a:spcPts val="3779"/>
              </a:lnSpc>
              <a:spcBef>
                <a:spcPts val="0"/>
              </a:spcBef>
              <a:spcAft>
                <a:spcPts val="0"/>
              </a:spcAft>
              <a:buClrTx/>
              <a:buSzTx/>
              <a:buFontTx/>
              <a:buNone/>
              <a:tabLst/>
              <a:defRPr/>
            </a:pPr>
            <a:r>
              <a:rPr kumimoji="0" lang="en-US" sz="27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Evaluation Metrics: The performance is tracked using accuracy and loss. The training and validation accuracy are plotted to assess model performance.</a:t>
            </a:r>
          </a:p>
          <a:p>
            <a:pPr marL="0" marR="0" lvl="0" indent="0" algn="just" defTabSz="914400" rtl="0" eaLnBrk="1" fontAlgn="auto" latinLnBrk="0" hangingPunct="1">
              <a:lnSpc>
                <a:spcPts val="3779"/>
              </a:lnSpc>
              <a:spcBef>
                <a:spcPts val="0"/>
              </a:spcBef>
              <a:spcAft>
                <a:spcPts val="0"/>
              </a:spcAft>
              <a:buClrTx/>
              <a:buSzTx/>
              <a:buFontTx/>
              <a:buNone/>
              <a:tabLst/>
              <a:defRPr/>
            </a:pPr>
            <a:r>
              <a:rPr kumimoji="0" lang="en-US" sz="27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rPr>
              <a:t>Batch Size: The models are trained with a batch size of 64, balancing between computational efficiency and model convergence.</a:t>
            </a:r>
          </a:p>
          <a:p>
            <a:pPr marL="0" marR="0" lvl="0" indent="0" algn="just" defTabSz="914400" rtl="0" eaLnBrk="1" fontAlgn="auto" latinLnBrk="0" hangingPunct="1">
              <a:lnSpc>
                <a:spcPts val="3779"/>
              </a:lnSpc>
              <a:spcBef>
                <a:spcPct val="0"/>
              </a:spcBef>
              <a:spcAft>
                <a:spcPts val="0"/>
              </a:spcAft>
              <a:buClrTx/>
              <a:buSzTx/>
              <a:buFontTx/>
              <a:buNone/>
              <a:tabLst/>
              <a:defRPr/>
            </a:pPr>
            <a:endParaRPr kumimoji="0" lang="en-US" sz="2700" b="0" i="0" u="none" strike="noStrike" kern="1200" cap="none" spc="0" normalizeH="0" baseline="0" noProof="0">
              <a:ln>
                <a:noFill/>
              </a:ln>
              <a:solidFill>
                <a:srgbClr val="383C5B"/>
              </a:solidFill>
              <a:effectLst/>
              <a:uLnTx/>
              <a:uFillTx/>
              <a:latin typeface="Agrandir Narrow"/>
              <a:ea typeface="Agrandir Narrow"/>
              <a:cs typeface="Agrandir Narrow"/>
              <a:sym typeface="Agrandir Narrow"/>
            </a:endParaRPr>
          </a:p>
        </p:txBody>
      </p:sp>
      <p:sp>
        <p:nvSpPr>
          <p:cNvPr id="10" name="TextBox 10"/>
          <p:cNvSpPr txBox="1"/>
          <p:nvPr/>
        </p:nvSpPr>
        <p:spPr>
          <a:xfrm>
            <a:off x="2061155" y="485837"/>
            <a:ext cx="9606460" cy="588011"/>
          </a:xfrm>
          <a:prstGeom prst="rect">
            <a:avLst/>
          </a:prstGeom>
        </p:spPr>
        <p:txBody>
          <a:bodyPr lIns="0" tIns="0" rIns="0" bIns="0" rtlCol="0" anchor="t">
            <a:spAutoFit/>
          </a:bodyPr>
          <a:lstStyle/>
          <a:p>
            <a:pPr marL="0" marR="0" lvl="0" indent="0" algn="ctr" defTabSz="914400" rtl="0" eaLnBrk="1" fontAlgn="auto" latinLnBrk="0" hangingPunct="1">
              <a:lnSpc>
                <a:spcPts val="4339"/>
              </a:lnSpc>
              <a:spcBef>
                <a:spcPct val="0"/>
              </a:spcBef>
              <a:spcAft>
                <a:spcPts val="0"/>
              </a:spcAft>
              <a:buClrTx/>
              <a:buSzTx/>
              <a:buFontTx/>
              <a:buNone/>
              <a:tabLst/>
              <a:defRPr/>
            </a:pPr>
            <a:r>
              <a:rPr kumimoji="0" lang="en-US" sz="3099" b="1" i="0" u="none" strike="noStrike" kern="1200" cap="none" spc="0" normalizeH="0" baseline="0" noProof="0">
                <a:ln>
                  <a:noFill/>
                </a:ln>
                <a:solidFill>
                  <a:srgbClr val="F5FCFF"/>
                </a:solidFill>
                <a:effectLst/>
                <a:uLnTx/>
                <a:uFillTx/>
                <a:latin typeface="Gill Sans Bold"/>
                <a:ea typeface="Gill Sans Bold"/>
                <a:cs typeface="Gill Sans Bold"/>
                <a:sym typeface="Gill Sans Bold"/>
              </a:rPr>
              <a:t>GRU Model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922722" y="-74036"/>
            <a:ext cx="11151657" cy="1627979"/>
          </a:xfrm>
          <a:custGeom>
            <a:avLst/>
            <a:gdLst/>
            <a:ahLst/>
            <a:cxnLst/>
            <a:rect l="l" t="t" r="r" b="b"/>
            <a:pathLst>
              <a:path w="11151657" h="1627979">
                <a:moveTo>
                  <a:pt x="0" y="0"/>
                </a:moveTo>
                <a:lnTo>
                  <a:pt x="11151657" y="0"/>
                </a:lnTo>
                <a:lnTo>
                  <a:pt x="11151657" y="1627979"/>
                </a:lnTo>
                <a:lnTo>
                  <a:pt x="0" y="16279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2061155" y="485837"/>
            <a:ext cx="9606460" cy="588011"/>
          </a:xfrm>
          <a:prstGeom prst="rect">
            <a:avLst/>
          </a:prstGeom>
        </p:spPr>
        <p:txBody>
          <a:bodyPr lIns="0" tIns="0" rIns="0" bIns="0" rtlCol="0" anchor="t">
            <a:spAutoFit/>
          </a:bodyPr>
          <a:lstStyle/>
          <a:p>
            <a:pPr marL="0" marR="0" lvl="0" indent="0" algn="ctr" defTabSz="914400" rtl="0" eaLnBrk="1" fontAlgn="auto" latinLnBrk="0" hangingPunct="1">
              <a:lnSpc>
                <a:spcPts val="4339"/>
              </a:lnSpc>
              <a:spcBef>
                <a:spcPct val="0"/>
              </a:spcBef>
              <a:spcAft>
                <a:spcPts val="0"/>
              </a:spcAft>
              <a:buClrTx/>
              <a:buSzTx/>
              <a:buFontTx/>
              <a:buNone/>
              <a:tabLst/>
              <a:defRPr/>
            </a:pPr>
            <a:r>
              <a:rPr kumimoji="0" lang="en-US" sz="3099" b="1" i="0" u="none" strike="noStrike" kern="1200" cap="none" spc="0" normalizeH="0" baseline="0" noProof="0">
                <a:ln>
                  <a:noFill/>
                </a:ln>
                <a:solidFill>
                  <a:srgbClr val="F5FCFF"/>
                </a:solidFill>
                <a:effectLst/>
                <a:uLnTx/>
                <a:uFillTx/>
                <a:latin typeface="Gill Sans Bold"/>
                <a:ea typeface="Gill Sans Bold"/>
                <a:cs typeface="Gill Sans Bold"/>
                <a:sym typeface="Gill Sans Bold"/>
              </a:rPr>
              <a:t>GRU Model</a:t>
            </a:r>
          </a:p>
        </p:txBody>
      </p:sp>
      <p:sp>
        <p:nvSpPr>
          <p:cNvPr id="9" name="Freeform 9"/>
          <p:cNvSpPr/>
          <p:nvPr/>
        </p:nvSpPr>
        <p:spPr>
          <a:xfrm>
            <a:off x="1507310" y="1368268"/>
            <a:ext cx="15273379" cy="8591276"/>
          </a:xfrm>
          <a:custGeom>
            <a:avLst/>
            <a:gdLst/>
            <a:ahLst/>
            <a:cxnLst/>
            <a:rect l="l" t="t" r="r" b="b"/>
            <a:pathLst>
              <a:path w="15273379" h="8591276">
                <a:moveTo>
                  <a:pt x="0" y="0"/>
                </a:moveTo>
                <a:lnTo>
                  <a:pt x="15273380" y="0"/>
                </a:lnTo>
                <a:lnTo>
                  <a:pt x="15273380" y="8591276"/>
                </a:lnTo>
                <a:lnTo>
                  <a:pt x="0" y="8591276"/>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6000" y="-1"/>
            <a:ext cx="13716003" cy="10287002"/>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700">
                <a:solidFill>
                  <a:prstClr val="white"/>
                </a:solidFill>
                <a:latin typeface="Tw Cen MT" panose="020B0602020104020603"/>
              </a:endParaRPr>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1124" y="3352801"/>
            <a:ext cx="7905752" cy="3594101"/>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2700">
              <a:solidFill>
                <a:prstClr val="white"/>
              </a:solidFill>
              <a:latin typeface="Tw Cen MT" panose="020B0602020104020603"/>
            </a:endParaRPr>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67634" y="4350146"/>
            <a:ext cx="12354818" cy="1817286"/>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grpSp>
      <p:sp>
        <p:nvSpPr>
          <p:cNvPr id="2" name="Title 1"/>
          <p:cNvSpPr>
            <a:spLocks noGrp="1"/>
          </p:cNvSpPr>
          <p:nvPr>
            <p:ph type="ctrTitle"/>
          </p:nvPr>
        </p:nvSpPr>
        <p:spPr>
          <a:xfrm>
            <a:off x="5286375" y="3492501"/>
            <a:ext cx="7715250" cy="2051844"/>
          </a:xfrm>
        </p:spPr>
        <p:txBody>
          <a:bodyPr>
            <a:normAutofit/>
          </a:bodyPr>
          <a:lstStyle/>
          <a:p>
            <a:pPr algn="ctr"/>
            <a:r>
              <a:rPr lang="en-US" sz="6600">
                <a:solidFill>
                  <a:srgbClr val="FFFFFF"/>
                </a:solidFill>
              </a:rPr>
              <a:t>MLFlow Sentiment Analysis Project</a:t>
            </a:r>
          </a:p>
        </p:txBody>
      </p:sp>
      <p:sp>
        <p:nvSpPr>
          <p:cNvPr id="3" name="Subtitle 2"/>
          <p:cNvSpPr>
            <a:spLocks noGrp="1"/>
          </p:cNvSpPr>
          <p:nvPr>
            <p:ph type="subTitle" idx="1"/>
          </p:nvPr>
        </p:nvSpPr>
        <p:spPr>
          <a:xfrm>
            <a:off x="5286375" y="5403058"/>
            <a:ext cx="7715250" cy="1429544"/>
          </a:xfrm>
        </p:spPr>
        <p:txBody>
          <a:bodyPr>
            <a:normAutofit/>
          </a:bodyPr>
          <a:lstStyle/>
          <a:p>
            <a:pPr algn="ctr"/>
            <a:r>
              <a:rPr lang="en-US">
                <a:solidFill>
                  <a:schemeClr val="bg2"/>
                </a:solidFill>
              </a:rPr>
              <a:t>Comprehensive Model Training and Evaluation</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5803" y="959280"/>
            <a:ext cx="3857625" cy="2578608"/>
          </a:xfrm>
        </p:spPr>
        <p:txBody>
          <a:bodyPr anchor="b">
            <a:normAutofit/>
          </a:bodyPr>
          <a:lstStyle/>
          <a:p>
            <a:r>
              <a:rPr lang="en-US" sz="7050"/>
              <a:t>Datasets Used</a:t>
            </a:r>
          </a:p>
        </p:txBody>
      </p:sp>
      <p:sp>
        <p:nvSpPr>
          <p:cNvPr id="3" name="Content Placeholder 2"/>
          <p:cNvSpPr>
            <a:spLocks noGrp="1"/>
          </p:cNvSpPr>
          <p:nvPr>
            <p:ph idx="1"/>
          </p:nvPr>
        </p:nvSpPr>
        <p:spPr>
          <a:xfrm>
            <a:off x="2995803" y="4210812"/>
            <a:ext cx="3857625" cy="5116068"/>
          </a:xfrm>
        </p:spPr>
        <p:txBody>
          <a:bodyPr anchor="t">
            <a:normAutofit/>
          </a:bodyPr>
          <a:lstStyle/>
          <a:p>
            <a:pPr>
              <a:lnSpc>
                <a:spcPct val="90000"/>
              </a:lnSpc>
            </a:pPr>
            <a:r>
              <a:rPr lang="en-US" sz="1950"/>
              <a:t>We utilized well-known datasets for sentiment analysis:</a:t>
            </a:r>
          </a:p>
          <a:p>
            <a:pPr>
              <a:lnSpc>
                <a:spcPct val="90000"/>
              </a:lnSpc>
            </a:pPr>
            <a:r>
              <a:rPr lang="en-US" sz="1950"/>
              <a:t>• Sentiment140 Dataset: 1.6M tweets labeled with sentiment.</a:t>
            </a:r>
          </a:p>
          <a:p>
            <a:pPr>
              <a:lnSpc>
                <a:spcPct val="90000"/>
              </a:lnSpc>
            </a:pPr>
            <a:r>
              <a:rPr lang="en-US" sz="1950"/>
              <a:t>• Amazon Product Reviews: Amazon product reviews with sentiment labels.</a:t>
            </a:r>
          </a:p>
          <a:p>
            <a:pPr>
              <a:lnSpc>
                <a:spcPct val="90000"/>
              </a:lnSpc>
            </a:pPr>
            <a:r>
              <a:rPr lang="en-US" sz="1950"/>
              <a:t>• IMDB Movie Reviews: 50k movie reviews labeled as positive or negative.</a:t>
            </a:r>
          </a:p>
          <a:p>
            <a:pPr>
              <a:lnSpc>
                <a:spcPct val="90000"/>
              </a:lnSpc>
            </a:pPr>
            <a:r>
              <a:rPr lang="en-US" sz="1950"/>
              <a:t>• Arabic Sentiment Analysis: Arabic tweets with sentiment categories.</a:t>
            </a:r>
          </a:p>
        </p:txBody>
      </p:sp>
      <p:pic>
        <p:nvPicPr>
          <p:cNvPr id="5" name="Picture 4">
            <a:extLst>
              <a:ext uri="{FF2B5EF4-FFF2-40B4-BE49-F238E27FC236}">
                <a16:creationId xmlns:a16="http://schemas.microsoft.com/office/drawing/2014/main" id="{11335E40-D884-4517-8EE9-F2CE3B3B63D7}"/>
              </a:ext>
            </a:extLst>
          </p:cNvPr>
          <p:cNvPicPr>
            <a:picLocks noChangeAspect="1"/>
          </p:cNvPicPr>
          <p:nvPr/>
        </p:nvPicPr>
        <p:blipFill>
          <a:blip r:embed="rId2"/>
          <a:stretch>
            <a:fillRect/>
          </a:stretch>
        </p:blipFill>
        <p:spPr>
          <a:xfrm>
            <a:off x="7522083" y="1954972"/>
            <a:ext cx="7766685" cy="637705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5163" y="914399"/>
            <a:ext cx="7421012" cy="1984332"/>
          </a:xfrm>
        </p:spPr>
        <p:txBody>
          <a:bodyPr>
            <a:normAutofit/>
          </a:bodyPr>
          <a:lstStyle/>
          <a:p>
            <a:r>
              <a:rPr lang="en-US"/>
              <a:t>Models Trained</a:t>
            </a:r>
          </a:p>
        </p:txBody>
      </p:sp>
      <p:sp>
        <p:nvSpPr>
          <p:cNvPr id="3" name="Content Placeholder 2"/>
          <p:cNvSpPr>
            <a:spLocks noGrp="1"/>
          </p:cNvSpPr>
          <p:nvPr>
            <p:ph idx="1"/>
          </p:nvPr>
        </p:nvSpPr>
        <p:spPr>
          <a:xfrm>
            <a:off x="3565163" y="3291152"/>
            <a:ext cx="7238031" cy="5862878"/>
          </a:xfrm>
        </p:spPr>
        <p:txBody>
          <a:bodyPr>
            <a:normAutofit/>
          </a:bodyPr>
          <a:lstStyle/>
          <a:p>
            <a:r>
              <a:rPr lang="en-US" sz="2550"/>
              <a:t>Multiple models were trained and evaluated:</a:t>
            </a:r>
          </a:p>
          <a:p>
            <a:r>
              <a:rPr lang="en-US" sz="2550"/>
              <a:t>• Logistic Regression</a:t>
            </a:r>
          </a:p>
          <a:p>
            <a:r>
              <a:rPr lang="en-US" sz="2550"/>
              <a:t>• Support Vector Machine (SVM)</a:t>
            </a:r>
          </a:p>
          <a:p>
            <a:r>
              <a:rPr lang="en-US" sz="2550"/>
              <a:t>• Random Forest</a:t>
            </a:r>
          </a:p>
          <a:p>
            <a:r>
              <a:rPr lang="en-US" sz="2550"/>
              <a:t>• Bidirectional LSTM</a:t>
            </a:r>
          </a:p>
          <a:p>
            <a:r>
              <a:rPr lang="en-US" sz="2550"/>
              <a:t>• Pre-trained Transformer (BERT)</a:t>
            </a:r>
          </a:p>
        </p:txBody>
      </p:sp>
      <p:pic>
        <p:nvPicPr>
          <p:cNvPr id="7" name="Picture 6">
            <a:extLst>
              <a:ext uri="{FF2B5EF4-FFF2-40B4-BE49-F238E27FC236}">
                <a16:creationId xmlns:a16="http://schemas.microsoft.com/office/drawing/2014/main" id="{4A6BFD1A-3429-2328-198C-53E9FF02AD08}"/>
              </a:ext>
            </a:extLst>
          </p:cNvPr>
          <p:cNvPicPr>
            <a:picLocks noChangeAspect="1"/>
          </p:cNvPicPr>
          <p:nvPr/>
        </p:nvPicPr>
        <p:blipFill>
          <a:blip r:embed="rId2"/>
          <a:stretch>
            <a:fillRect/>
          </a:stretch>
        </p:blipFill>
        <p:spPr>
          <a:xfrm>
            <a:off x="12292165" y="1222888"/>
            <a:ext cx="2932322" cy="1158266"/>
          </a:xfrm>
          <a:prstGeom prst="rect">
            <a:avLst/>
          </a:prstGeom>
        </p:spPr>
      </p:pic>
      <p:pic>
        <p:nvPicPr>
          <p:cNvPr id="5" name="Picture 4">
            <a:extLst>
              <a:ext uri="{FF2B5EF4-FFF2-40B4-BE49-F238E27FC236}">
                <a16:creationId xmlns:a16="http://schemas.microsoft.com/office/drawing/2014/main" id="{B8B57A6C-8DDF-6668-D964-EC5A2A3067F0}"/>
              </a:ext>
            </a:extLst>
          </p:cNvPr>
          <p:cNvPicPr>
            <a:picLocks noChangeAspect="1"/>
          </p:cNvPicPr>
          <p:nvPr/>
        </p:nvPicPr>
        <p:blipFill>
          <a:blip r:embed="rId3"/>
          <a:stretch>
            <a:fillRect/>
          </a:stretch>
        </p:blipFill>
        <p:spPr>
          <a:xfrm>
            <a:off x="12292165" y="3461342"/>
            <a:ext cx="2932322" cy="1136274"/>
          </a:xfrm>
          <a:prstGeom prst="rect">
            <a:avLst/>
          </a:prstGeom>
        </p:spPr>
      </p:pic>
      <p:pic>
        <p:nvPicPr>
          <p:cNvPr id="9" name="Picture 8">
            <a:extLst>
              <a:ext uri="{FF2B5EF4-FFF2-40B4-BE49-F238E27FC236}">
                <a16:creationId xmlns:a16="http://schemas.microsoft.com/office/drawing/2014/main" id="{504D48A5-2152-67F2-9DD4-2A44F908DAB4}"/>
              </a:ext>
            </a:extLst>
          </p:cNvPr>
          <p:cNvPicPr>
            <a:picLocks noChangeAspect="1"/>
          </p:cNvPicPr>
          <p:nvPr/>
        </p:nvPicPr>
        <p:blipFill>
          <a:blip r:embed="rId4"/>
          <a:stretch>
            <a:fillRect/>
          </a:stretch>
        </p:blipFill>
        <p:spPr>
          <a:xfrm>
            <a:off x="12292165" y="5805098"/>
            <a:ext cx="2932322" cy="916350"/>
          </a:xfrm>
          <a:prstGeom prst="rect">
            <a:avLst/>
          </a:prstGeom>
        </p:spPr>
      </p:pic>
      <p:pic>
        <p:nvPicPr>
          <p:cNvPr id="11" name="Picture 10">
            <a:extLst>
              <a:ext uri="{FF2B5EF4-FFF2-40B4-BE49-F238E27FC236}">
                <a16:creationId xmlns:a16="http://schemas.microsoft.com/office/drawing/2014/main" id="{C3632809-B201-8918-CDAA-6FBE645DD82D}"/>
              </a:ext>
            </a:extLst>
          </p:cNvPr>
          <p:cNvPicPr>
            <a:picLocks noChangeAspect="1"/>
          </p:cNvPicPr>
          <p:nvPr/>
        </p:nvPicPr>
        <p:blipFill>
          <a:blip r:embed="rId5"/>
          <a:stretch>
            <a:fillRect/>
          </a:stretch>
        </p:blipFill>
        <p:spPr>
          <a:xfrm>
            <a:off x="12292165" y="8115867"/>
            <a:ext cx="2932322" cy="76240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63589" y="880233"/>
            <a:ext cx="4005284" cy="2468880"/>
          </a:xfrm>
        </p:spPr>
        <p:txBody>
          <a:bodyPr>
            <a:normAutofit/>
          </a:bodyPr>
          <a:lstStyle/>
          <a:p>
            <a:r>
              <a:rPr lang="en-US" sz="4200"/>
              <a:t>MLFlow for Model Tracking</a:t>
            </a:r>
          </a:p>
        </p:txBody>
      </p:sp>
      <p:sp>
        <p:nvSpPr>
          <p:cNvPr id="3" name="Content Placeholder 2"/>
          <p:cNvSpPr>
            <a:spLocks noGrp="1"/>
          </p:cNvSpPr>
          <p:nvPr>
            <p:ph idx="1"/>
          </p:nvPr>
        </p:nvSpPr>
        <p:spPr>
          <a:xfrm>
            <a:off x="8306060" y="880233"/>
            <a:ext cx="6752966" cy="2468880"/>
          </a:xfrm>
        </p:spPr>
        <p:txBody>
          <a:bodyPr anchor="ctr">
            <a:normAutofit/>
          </a:bodyPr>
          <a:lstStyle/>
          <a:p>
            <a:pPr>
              <a:lnSpc>
                <a:spcPct val="90000"/>
              </a:lnSpc>
            </a:pPr>
            <a:r>
              <a:rPr lang="en-US" sz="2400"/>
              <a:t>MLFlow was used for tracking the performance of different models:</a:t>
            </a:r>
          </a:p>
          <a:p>
            <a:pPr>
              <a:lnSpc>
                <a:spcPct val="90000"/>
              </a:lnSpc>
            </a:pPr>
            <a:r>
              <a:rPr lang="en-US" sz="2400"/>
              <a:t>• Track metrics such as accuracy, precision, recall, and F1-score.</a:t>
            </a:r>
          </a:p>
          <a:p>
            <a:pPr>
              <a:lnSpc>
                <a:spcPct val="90000"/>
              </a:lnSpc>
            </a:pPr>
            <a:r>
              <a:rPr lang="en-US" sz="2400"/>
              <a:t>• Compare model versions and hyperparameter tuning results.</a:t>
            </a:r>
          </a:p>
        </p:txBody>
      </p:sp>
      <p:pic>
        <p:nvPicPr>
          <p:cNvPr id="5" name="Picture 4">
            <a:extLst>
              <a:ext uri="{FF2B5EF4-FFF2-40B4-BE49-F238E27FC236}">
                <a16:creationId xmlns:a16="http://schemas.microsoft.com/office/drawing/2014/main" id="{D70287DA-BA5E-EBC1-58F0-BF37393CF001}"/>
              </a:ext>
            </a:extLst>
          </p:cNvPr>
          <p:cNvPicPr>
            <a:picLocks noChangeAspect="1"/>
          </p:cNvPicPr>
          <p:nvPr/>
        </p:nvPicPr>
        <p:blipFill>
          <a:blip r:embed="rId2"/>
          <a:stretch>
            <a:fillRect/>
          </a:stretch>
        </p:blipFill>
        <p:spPr>
          <a:xfrm>
            <a:off x="2913507" y="5238132"/>
            <a:ext cx="12560427" cy="2951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p:cNvGrpSpPr/>
        <p:nvPr/>
      </p:nvGrpSpPr>
      <p:grpSpPr>
        <a:xfrm>
          <a:off x="0" y="0"/>
          <a:ext cx="0" cy="0"/>
          <a:chOff x="0" y="0"/>
          <a:chExt cx="0" cy="0"/>
        </a:xfrm>
      </p:grpSpPr>
      <p:sp>
        <p:nvSpPr>
          <p:cNvPr id="2" name="Freeform 2"/>
          <p:cNvSpPr/>
          <p:nvPr/>
        </p:nvSpPr>
        <p:spPr>
          <a:xfrm>
            <a:off x="15054340" y="4209088"/>
            <a:ext cx="9325185" cy="9431287"/>
          </a:xfrm>
          <a:custGeom>
            <a:avLst/>
            <a:gdLst/>
            <a:ahLst/>
            <a:cxnLst/>
            <a:rect l="l" t="t" r="r" b="b"/>
            <a:pathLst>
              <a:path w="9325185" h="9431287">
                <a:moveTo>
                  <a:pt x="0" y="0"/>
                </a:moveTo>
                <a:lnTo>
                  <a:pt x="9325184" y="0"/>
                </a:lnTo>
                <a:lnTo>
                  <a:pt x="9325184" y="9431286"/>
                </a:lnTo>
                <a:lnTo>
                  <a:pt x="0" y="9431286"/>
                </a:lnTo>
                <a:lnTo>
                  <a:pt x="0" y="0"/>
                </a:lnTo>
                <a:close/>
              </a:path>
            </a:pathLst>
          </a:custGeom>
          <a:blipFill>
            <a:blip r:embed="rId2">
              <a:alphaModFix amt="88000"/>
            </a:blip>
            <a:stretch>
              <a:fillRect/>
            </a:stretch>
          </a:blipFill>
        </p:spPr>
        <p:txBody>
          <a:bodyPr/>
          <a:lstStyle/>
          <a:p>
            <a:endParaRPr lang="en-US"/>
          </a:p>
        </p:txBody>
      </p:sp>
      <p:sp>
        <p:nvSpPr>
          <p:cNvPr id="3" name="Freeform 3"/>
          <p:cNvSpPr/>
          <p:nvPr/>
        </p:nvSpPr>
        <p:spPr>
          <a:xfrm>
            <a:off x="-6620711" y="-1489248"/>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txBody>
          <a:bodyPr/>
          <a:lstStyle/>
          <a:p>
            <a:endParaRPr lang="en-US"/>
          </a:p>
        </p:txBody>
      </p:sp>
      <p:sp>
        <p:nvSpPr>
          <p:cNvPr id="4" name="Freeform 4"/>
          <p:cNvSpPr/>
          <p:nvPr/>
        </p:nvSpPr>
        <p:spPr>
          <a:xfrm>
            <a:off x="14173200" y="679447"/>
            <a:ext cx="7315200" cy="2121408"/>
          </a:xfrm>
          <a:custGeom>
            <a:avLst/>
            <a:gdLst/>
            <a:ahLst/>
            <a:cxnLst/>
            <a:rect l="l" t="t" r="r" b="b"/>
            <a:pathLst>
              <a:path w="7315200" h="2121408">
                <a:moveTo>
                  <a:pt x="0" y="0"/>
                </a:moveTo>
                <a:lnTo>
                  <a:pt x="7315200" y="0"/>
                </a:lnTo>
                <a:lnTo>
                  <a:pt x="7315200" y="2121408"/>
                </a:lnTo>
                <a:lnTo>
                  <a:pt x="0" y="2121408"/>
                </a:lnTo>
                <a:lnTo>
                  <a:pt x="0" y="0"/>
                </a:lnTo>
                <a:close/>
              </a:path>
            </a:pathLst>
          </a:custGeom>
          <a:blipFill>
            <a:blip r:embed="rId3">
              <a:alphaModFix amt="7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384181" y="3235901"/>
            <a:ext cx="11519637" cy="5543825"/>
          </a:xfrm>
          <a:custGeom>
            <a:avLst/>
            <a:gdLst/>
            <a:ahLst/>
            <a:cxnLst/>
            <a:rect l="l" t="t" r="r" b="b"/>
            <a:pathLst>
              <a:path w="11519637" h="5543825">
                <a:moveTo>
                  <a:pt x="0" y="0"/>
                </a:moveTo>
                <a:lnTo>
                  <a:pt x="11519638" y="0"/>
                </a:lnTo>
                <a:lnTo>
                  <a:pt x="11519638" y="5543826"/>
                </a:lnTo>
                <a:lnTo>
                  <a:pt x="0" y="5543826"/>
                </a:lnTo>
                <a:lnTo>
                  <a:pt x="0" y="0"/>
                </a:lnTo>
                <a:close/>
              </a:path>
            </a:pathLst>
          </a:custGeom>
          <a:blipFill>
            <a:blip r:embed="rId5"/>
            <a:stretch>
              <a:fillRect/>
            </a:stretch>
          </a:blipFill>
        </p:spPr>
        <p:txBody>
          <a:bodyPr/>
          <a:lstStyle/>
          <a:p>
            <a:endParaRPr lang="en-US"/>
          </a:p>
        </p:txBody>
      </p:sp>
      <p:sp>
        <p:nvSpPr>
          <p:cNvPr id="6" name="Freeform 6"/>
          <p:cNvSpPr/>
          <p:nvPr/>
        </p:nvSpPr>
        <p:spPr>
          <a:xfrm>
            <a:off x="2484480" y="969487"/>
            <a:ext cx="13319038" cy="1831368"/>
          </a:xfrm>
          <a:custGeom>
            <a:avLst/>
            <a:gdLst/>
            <a:ahLst/>
            <a:cxnLst/>
            <a:rect l="l" t="t" r="r" b="b"/>
            <a:pathLst>
              <a:path w="13319038" h="1831368">
                <a:moveTo>
                  <a:pt x="0" y="0"/>
                </a:moveTo>
                <a:lnTo>
                  <a:pt x="13319038" y="0"/>
                </a:lnTo>
                <a:lnTo>
                  <a:pt x="13319038" y="1831368"/>
                </a:lnTo>
                <a:lnTo>
                  <a:pt x="0" y="1831368"/>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1" y="1"/>
            <a:ext cx="13715999" cy="10287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700" dirty="0">
              <a:solidFill>
                <a:prstClr val="white"/>
              </a:solidFill>
              <a:latin typeface="Tw Cen MT" panose="020B0602020104020603"/>
            </a:endParaRPr>
          </a:p>
        </p:txBody>
      </p:sp>
      <p:grpSp>
        <p:nvGrpSpPr>
          <p:cNvPr id="70" name="Group 6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69926" y="1"/>
            <a:ext cx="1373406" cy="10287002"/>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pPr defTabSz="685800"/>
              <a:endParaRPr lang="en-US" sz="2700">
                <a:solidFill>
                  <a:prstClr val="white"/>
                </a:solidFill>
                <a:latin typeface="Tw Cen MT" panose="020B0602020104020603"/>
              </a:endParaRPr>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71"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72"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73"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74"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75"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76"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77"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78"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79"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80"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pPr defTabSz="685800"/>
              <a:endParaRPr lang="en-US" sz="2700">
                <a:solidFill>
                  <a:prstClr val="white"/>
                </a:solidFill>
                <a:latin typeface="Tw Cen MT" panose="020B0602020104020603"/>
              </a:endParaRPr>
            </a:p>
          </p:txBody>
        </p:sp>
        <p:sp>
          <p:nvSpPr>
            <p:cNvPr id="81"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82"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83"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84"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85"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pPr defTabSz="685800"/>
              <a:endParaRPr lang="en-US" sz="2700">
                <a:solidFill>
                  <a:prstClr val="white"/>
                </a:solidFill>
                <a:latin typeface="Tw Cen MT" panose="020B0602020104020603"/>
              </a:endParaRPr>
            </a:p>
          </p:txBody>
        </p:sp>
        <p:sp>
          <p:nvSpPr>
            <p:cNvPr id="86"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87"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88"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89"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90"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91"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92"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93"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94"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95"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grpSp>
      <p:sp>
        <p:nvSpPr>
          <p:cNvPr id="2" name="Title 1"/>
          <p:cNvSpPr>
            <a:spLocks noGrp="1"/>
          </p:cNvSpPr>
          <p:nvPr>
            <p:ph type="title"/>
          </p:nvPr>
        </p:nvSpPr>
        <p:spPr>
          <a:xfrm>
            <a:off x="3570089" y="927777"/>
            <a:ext cx="11144249" cy="2217855"/>
          </a:xfrm>
        </p:spPr>
        <p:txBody>
          <a:bodyPr>
            <a:normAutofit/>
          </a:bodyPr>
          <a:lstStyle/>
          <a:p>
            <a:r>
              <a:t>Link to MLFlow Experiment</a:t>
            </a:r>
          </a:p>
        </p:txBody>
      </p:sp>
      <p:sp>
        <p:nvSpPr>
          <p:cNvPr id="3" name="Content Placeholder 2"/>
          <p:cNvSpPr>
            <a:spLocks noGrp="1"/>
          </p:cNvSpPr>
          <p:nvPr>
            <p:ph idx="1"/>
          </p:nvPr>
        </p:nvSpPr>
        <p:spPr>
          <a:xfrm>
            <a:off x="3570089" y="3374231"/>
            <a:ext cx="11144249" cy="5312571"/>
          </a:xfrm>
        </p:spPr>
        <p:txBody>
          <a:bodyPr>
            <a:normAutofit/>
          </a:bodyPr>
          <a:lstStyle/>
          <a:p>
            <a:r>
              <a:rPr lang="en-US"/>
              <a:t>Access the full experiment details here:</a:t>
            </a:r>
          </a:p>
          <a:p>
            <a:r>
              <a:rPr lang="en-US"/>
              <a:t>MLFlow Link: https://dagshub.com/asamy4194/DEPI_Final_Project.mlflow/#/experiments/0?viewStateShareKey=d537fdc0c959fa49a2e0b67727b54010fcd4ffd194d195a2598ac3fdf5c6e596</a:t>
            </a:r>
          </a:p>
        </p:txBody>
      </p:sp>
      <p:grpSp>
        <p:nvGrpSpPr>
          <p:cNvPr id="96" name="Group 95">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71526" y="0"/>
            <a:ext cx="759024" cy="10272714"/>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97"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98"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99"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100"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101"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102"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103"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104"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105"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defTabSz="685800"/>
              <a:endParaRPr lang="en-US" sz="2700">
                <a:solidFill>
                  <a:prstClr val="white"/>
                </a:solidFill>
                <a:latin typeface="Tw Cen MT" panose="020B0602020104020603"/>
              </a:endParaRPr>
            </a:p>
          </p:txBody>
        </p:sp>
        <p:sp>
          <p:nvSpPr>
            <p:cNvPr id="106"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pPr defTabSz="685800"/>
              <a:endParaRPr lang="en-US" sz="2700">
                <a:solidFill>
                  <a:prstClr val="white"/>
                </a:solidFill>
                <a:latin typeface="Tw Cen MT" panose="020B0602020104020603"/>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628156" y="539477"/>
            <a:ext cx="9031688" cy="1035596"/>
          </a:xfrm>
          <a:prstGeom prst="rect">
            <a:avLst/>
          </a:prstGeom>
        </p:spPr>
        <p:txBody>
          <a:bodyPr lIns="0" tIns="0" rIns="0" bIns="0" rtlCol="0" anchor="t">
            <a:spAutoFit/>
          </a:bodyPr>
          <a:lstStyle/>
          <a:p>
            <a:pPr algn="ctr">
              <a:lnSpc>
                <a:spcPts val="8140"/>
              </a:lnSpc>
            </a:pPr>
            <a:r>
              <a:rPr lang="en-US" sz="7204" b="1">
                <a:solidFill>
                  <a:srgbClr val="FFFFFF"/>
                </a:solidFill>
                <a:latin typeface="Open Sauce Heavy"/>
                <a:ea typeface="Open Sauce Heavy"/>
                <a:cs typeface="Open Sauce Heavy"/>
                <a:sym typeface="Open Sauce Heavy"/>
              </a:rPr>
              <a:t>MLflow Integration</a:t>
            </a:r>
          </a:p>
        </p:txBody>
      </p:sp>
      <p:sp>
        <p:nvSpPr>
          <p:cNvPr id="4" name="TextBox 4"/>
          <p:cNvSpPr txBox="1"/>
          <p:nvPr/>
        </p:nvSpPr>
        <p:spPr>
          <a:xfrm>
            <a:off x="1988921" y="3388039"/>
            <a:ext cx="15270379" cy="3804285"/>
          </a:xfrm>
          <a:prstGeom prst="rect">
            <a:avLst/>
          </a:prstGeom>
        </p:spPr>
        <p:txBody>
          <a:bodyPr lIns="0" tIns="0" rIns="0" bIns="0" rtlCol="0" anchor="t">
            <a:spAutoFit/>
          </a:bodyPr>
          <a:lstStyle/>
          <a:p>
            <a:pPr marL="777240" lvl="1" indent="-388620" algn="just">
              <a:lnSpc>
                <a:spcPts val="5040"/>
              </a:lnSpc>
              <a:buFont typeface="Arial"/>
              <a:buChar char="•"/>
            </a:pPr>
            <a:r>
              <a:rPr lang="en-US" sz="3600" b="1">
                <a:solidFill>
                  <a:srgbClr val="FFFFFF"/>
                </a:solidFill>
                <a:latin typeface="Open Sans Bold"/>
                <a:ea typeface="Open Sans Bold"/>
                <a:cs typeface="Open Sans Bold"/>
                <a:sym typeface="Open Sans Bold"/>
              </a:rPr>
              <a:t>MLflow for Collaboration: Linking team notebooks and tracking experiments to ensure all models and results are centrally managed.</a:t>
            </a:r>
          </a:p>
          <a:p>
            <a:pPr marL="777240" lvl="1" indent="-388620" algn="just">
              <a:lnSpc>
                <a:spcPts val="5040"/>
              </a:lnSpc>
              <a:buFont typeface="Arial"/>
              <a:buChar char="•"/>
            </a:pPr>
            <a:r>
              <a:rPr lang="en-US" sz="3600" b="1">
                <a:solidFill>
                  <a:srgbClr val="FFFFFF"/>
                </a:solidFill>
                <a:latin typeface="Open Sans Bold"/>
                <a:ea typeface="Open Sans Bold"/>
                <a:cs typeface="Open Sans Bold"/>
                <a:sym typeface="Open Sans Bold"/>
              </a:rPr>
              <a:t>Experiment Tracking: Tracking model parameters, accuracy, and results for different datasets.</a:t>
            </a:r>
          </a:p>
          <a:p>
            <a:pPr algn="just">
              <a:lnSpc>
                <a:spcPts val="5040"/>
              </a:lnSpc>
            </a:pPr>
            <a:endParaRPr lang="en-US" sz="3600" b="1">
              <a:solidFill>
                <a:srgbClr val="FFFFFF"/>
              </a:solidFill>
              <a:latin typeface="Open Sans Bold"/>
              <a:ea typeface="Open Sans Bold"/>
              <a:cs typeface="Open Sans Bold"/>
              <a:sym typeface="Open Sans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6000" y="-1"/>
            <a:ext cx="13716003" cy="10287002"/>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700">
                <a:solidFill>
                  <a:prstClr val="white"/>
                </a:solidFill>
                <a:latin typeface="Tw Cen MT" panose="020B0602020104020603"/>
              </a:endParaRPr>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1124" y="3352801"/>
            <a:ext cx="7905752" cy="3594101"/>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2700">
              <a:solidFill>
                <a:prstClr val="white"/>
              </a:solidFill>
              <a:latin typeface="Tw Cen MT" panose="020B0602020104020603"/>
            </a:endParaRPr>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67634" y="4350146"/>
            <a:ext cx="12354818" cy="1817286"/>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pPr defTabSz="685800"/>
              <a:endParaRPr lang="en-US" sz="2700">
                <a:solidFill>
                  <a:prstClr val="black"/>
                </a:solidFill>
                <a:latin typeface="Tw Cen MT" panose="020B0602020104020603"/>
              </a:endParaRPr>
            </a:p>
          </p:txBody>
        </p:sp>
      </p:grpSp>
      <p:sp>
        <p:nvSpPr>
          <p:cNvPr id="2" name="Title 1"/>
          <p:cNvSpPr>
            <a:spLocks noGrp="1"/>
          </p:cNvSpPr>
          <p:nvPr>
            <p:ph type="ctrTitle"/>
          </p:nvPr>
        </p:nvSpPr>
        <p:spPr>
          <a:xfrm>
            <a:off x="5286375" y="3492501"/>
            <a:ext cx="7715250" cy="2051844"/>
          </a:xfrm>
        </p:spPr>
        <p:txBody>
          <a:bodyPr>
            <a:normAutofit/>
          </a:bodyPr>
          <a:lstStyle/>
          <a:p>
            <a:pPr algn="ctr"/>
            <a:r>
              <a:rPr lang="en-US" sz="6600">
                <a:solidFill>
                  <a:srgbClr val="FFFFFF"/>
                </a:solidFill>
              </a:rPr>
              <a:t>Sentiment Analysis of Arabic Tweets</a:t>
            </a:r>
          </a:p>
        </p:txBody>
      </p:sp>
      <p:sp>
        <p:nvSpPr>
          <p:cNvPr id="3" name="Subtitle 2"/>
          <p:cNvSpPr>
            <a:spLocks noGrp="1"/>
          </p:cNvSpPr>
          <p:nvPr>
            <p:ph type="subTitle" idx="1"/>
          </p:nvPr>
        </p:nvSpPr>
        <p:spPr>
          <a:xfrm>
            <a:off x="5286375" y="5403058"/>
            <a:ext cx="7715250" cy="1429544"/>
          </a:xfrm>
        </p:spPr>
        <p:txBody>
          <a:bodyPr>
            <a:normAutofit/>
          </a:bodyPr>
          <a:lstStyle/>
          <a:p>
            <a:pPr algn="ctr"/>
            <a:r>
              <a:rPr lang="en-US">
                <a:solidFill>
                  <a:schemeClr val="bg2"/>
                </a:solidFill>
              </a:rPr>
              <a:t>Using Deep Learning to Classify Sentiments</a:t>
            </a: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0" y="0"/>
            <a:ext cx="13716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700">
              <a:solidFill>
                <a:prstClr val="white"/>
              </a:solidFill>
              <a:latin typeface="Tw Cen MT" panose="020B0602020104020603"/>
            </a:endParaRPr>
          </a:p>
        </p:txBody>
      </p:sp>
      <p:sp>
        <p:nvSpPr>
          <p:cNvPr id="2" name="Title 1"/>
          <p:cNvSpPr>
            <a:spLocks noGrp="1"/>
          </p:cNvSpPr>
          <p:nvPr>
            <p:ph type="title"/>
          </p:nvPr>
        </p:nvSpPr>
        <p:spPr>
          <a:xfrm>
            <a:off x="3570089" y="927777"/>
            <a:ext cx="11144249" cy="2217855"/>
          </a:xfrm>
        </p:spPr>
        <p:txBody>
          <a:bodyPr>
            <a:normAutofit/>
          </a:bodyPr>
          <a:lstStyle/>
          <a:p>
            <a:r>
              <a:t>Overview of the Project</a:t>
            </a:r>
          </a:p>
        </p:txBody>
      </p:sp>
      <p:graphicFrame>
        <p:nvGraphicFramePr>
          <p:cNvPr id="5" name="Content Placeholder 2">
            <a:extLst>
              <a:ext uri="{FF2B5EF4-FFF2-40B4-BE49-F238E27FC236}">
                <a16:creationId xmlns:a16="http://schemas.microsoft.com/office/drawing/2014/main" id="{CD4EA378-E215-EFC5-AB3F-F458786984E2}"/>
              </a:ext>
            </a:extLst>
          </p:cNvPr>
          <p:cNvGraphicFramePr>
            <a:graphicFrameLocks noGrp="1"/>
          </p:cNvGraphicFramePr>
          <p:nvPr>
            <p:ph idx="1"/>
          </p:nvPr>
        </p:nvGraphicFramePr>
        <p:xfrm>
          <a:off x="3570088" y="3661157"/>
          <a:ext cx="11144249" cy="5377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5803" y="959280"/>
            <a:ext cx="3857625" cy="2578608"/>
          </a:xfrm>
        </p:spPr>
        <p:txBody>
          <a:bodyPr anchor="b">
            <a:normAutofit fontScale="90000"/>
          </a:bodyPr>
          <a:lstStyle/>
          <a:p>
            <a:r>
              <a:rPr lang="en-US" sz="6450"/>
              <a:t>Data Collection</a:t>
            </a:r>
          </a:p>
        </p:txBody>
      </p:sp>
      <p:sp>
        <p:nvSpPr>
          <p:cNvPr id="3" name="Content Placeholder 2"/>
          <p:cNvSpPr>
            <a:spLocks noGrp="1"/>
          </p:cNvSpPr>
          <p:nvPr>
            <p:ph idx="1"/>
          </p:nvPr>
        </p:nvSpPr>
        <p:spPr>
          <a:xfrm>
            <a:off x="2995803" y="4210812"/>
            <a:ext cx="3857625" cy="5116068"/>
          </a:xfrm>
        </p:spPr>
        <p:txBody>
          <a:bodyPr anchor="t">
            <a:normAutofit/>
          </a:bodyPr>
          <a:lstStyle/>
          <a:p>
            <a:r>
              <a:rPr lang="en-US" sz="2850"/>
              <a:t>Datasets: Merged two datasets of positive and negative Arabic tweets.</a:t>
            </a:r>
          </a:p>
          <a:p>
            <a:r>
              <a:rPr lang="en-US" sz="2850"/>
              <a:t>Data Cleaning: Removed duplicates, handled missing values.</a:t>
            </a:r>
          </a:p>
        </p:txBody>
      </p:sp>
      <p:pic>
        <p:nvPicPr>
          <p:cNvPr id="5" name="Picture 4">
            <a:extLst>
              <a:ext uri="{FF2B5EF4-FFF2-40B4-BE49-F238E27FC236}">
                <a16:creationId xmlns:a16="http://schemas.microsoft.com/office/drawing/2014/main" id="{E1B2EC8B-ACBC-15F3-124B-9866D8919758}"/>
              </a:ext>
            </a:extLst>
          </p:cNvPr>
          <p:cNvPicPr>
            <a:picLocks noChangeAspect="1"/>
          </p:cNvPicPr>
          <p:nvPr/>
        </p:nvPicPr>
        <p:blipFill>
          <a:blip r:embed="rId2"/>
          <a:stretch>
            <a:fillRect/>
          </a:stretch>
        </p:blipFill>
        <p:spPr>
          <a:xfrm>
            <a:off x="7522083" y="3085329"/>
            <a:ext cx="7766685" cy="411634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0" y="0"/>
            <a:ext cx="13716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700">
              <a:solidFill>
                <a:prstClr val="white"/>
              </a:solidFill>
              <a:latin typeface="Tw Cen MT" panose="020B0602020104020603"/>
            </a:endParaRPr>
          </a:p>
        </p:txBody>
      </p:sp>
      <p:sp>
        <p:nvSpPr>
          <p:cNvPr id="2" name="Title 1"/>
          <p:cNvSpPr>
            <a:spLocks noGrp="1"/>
          </p:cNvSpPr>
          <p:nvPr>
            <p:ph type="title"/>
          </p:nvPr>
        </p:nvSpPr>
        <p:spPr>
          <a:xfrm>
            <a:off x="3570089" y="927777"/>
            <a:ext cx="11144249" cy="2217855"/>
          </a:xfrm>
        </p:spPr>
        <p:txBody>
          <a:bodyPr>
            <a:normAutofit/>
          </a:bodyPr>
          <a:lstStyle/>
          <a:p>
            <a:r>
              <a:t>Preprocessing Steps</a:t>
            </a:r>
          </a:p>
        </p:txBody>
      </p:sp>
      <p:graphicFrame>
        <p:nvGraphicFramePr>
          <p:cNvPr id="5" name="Content Placeholder 2">
            <a:extLst>
              <a:ext uri="{FF2B5EF4-FFF2-40B4-BE49-F238E27FC236}">
                <a16:creationId xmlns:a16="http://schemas.microsoft.com/office/drawing/2014/main" id="{375B328A-29A4-ABA7-440C-41C976C44AA2}"/>
              </a:ext>
            </a:extLst>
          </p:cNvPr>
          <p:cNvGraphicFramePr>
            <a:graphicFrameLocks noGrp="1"/>
          </p:cNvGraphicFramePr>
          <p:nvPr>
            <p:ph idx="1"/>
          </p:nvPr>
        </p:nvGraphicFramePr>
        <p:xfrm>
          <a:off x="3570088" y="3661157"/>
          <a:ext cx="11144249" cy="5377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5803" y="959280"/>
            <a:ext cx="3857625" cy="2578608"/>
          </a:xfrm>
        </p:spPr>
        <p:txBody>
          <a:bodyPr anchor="b">
            <a:normAutofit/>
          </a:bodyPr>
          <a:lstStyle/>
          <a:p>
            <a:pPr>
              <a:lnSpc>
                <a:spcPct val="90000"/>
              </a:lnSpc>
            </a:pPr>
            <a:r>
              <a:rPr lang="en-US"/>
              <a:t>Feature Engineering</a:t>
            </a:r>
          </a:p>
        </p:txBody>
      </p:sp>
      <p:sp>
        <p:nvSpPr>
          <p:cNvPr id="3" name="Content Placeholder 2"/>
          <p:cNvSpPr>
            <a:spLocks noGrp="1"/>
          </p:cNvSpPr>
          <p:nvPr>
            <p:ph idx="1"/>
          </p:nvPr>
        </p:nvSpPr>
        <p:spPr>
          <a:xfrm>
            <a:off x="2995803" y="4210812"/>
            <a:ext cx="3857625" cy="5116068"/>
          </a:xfrm>
        </p:spPr>
        <p:txBody>
          <a:bodyPr anchor="t">
            <a:normAutofit lnSpcReduction="10000"/>
          </a:bodyPr>
          <a:lstStyle/>
          <a:p>
            <a:r>
              <a:rPr lang="en-US" sz="2850"/>
              <a:t>Tokenization &amp; Padding: Keras tokenizer applied to standardize input length.</a:t>
            </a:r>
          </a:p>
          <a:p>
            <a:r>
              <a:rPr lang="en-US" sz="2850"/>
              <a:t>Vocabulary Size Limitation: Most frequent words were selected to reduce complexity.</a:t>
            </a:r>
          </a:p>
        </p:txBody>
      </p:sp>
      <p:pic>
        <p:nvPicPr>
          <p:cNvPr id="5" name="Picture 4">
            <a:extLst>
              <a:ext uri="{FF2B5EF4-FFF2-40B4-BE49-F238E27FC236}">
                <a16:creationId xmlns:a16="http://schemas.microsoft.com/office/drawing/2014/main" id="{E9B0E9ED-D994-2B03-3701-757D9E5277A8}"/>
              </a:ext>
            </a:extLst>
          </p:cNvPr>
          <p:cNvPicPr>
            <a:picLocks noChangeAspect="1"/>
          </p:cNvPicPr>
          <p:nvPr/>
        </p:nvPicPr>
        <p:blipFill>
          <a:blip r:embed="rId2"/>
          <a:stretch>
            <a:fillRect/>
          </a:stretch>
        </p:blipFill>
        <p:spPr>
          <a:xfrm>
            <a:off x="7522083" y="2386327"/>
            <a:ext cx="7766685" cy="551434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5803" y="959280"/>
            <a:ext cx="3857625" cy="2578608"/>
          </a:xfrm>
        </p:spPr>
        <p:txBody>
          <a:bodyPr anchor="b">
            <a:normAutofit/>
          </a:bodyPr>
          <a:lstStyle/>
          <a:p>
            <a:r>
              <a:rPr lang="en-US" sz="7050"/>
              <a:t>Model Building</a:t>
            </a:r>
          </a:p>
        </p:txBody>
      </p:sp>
      <p:sp>
        <p:nvSpPr>
          <p:cNvPr id="3" name="Content Placeholder 2"/>
          <p:cNvSpPr>
            <a:spLocks noGrp="1"/>
          </p:cNvSpPr>
          <p:nvPr>
            <p:ph idx="1"/>
          </p:nvPr>
        </p:nvSpPr>
        <p:spPr>
          <a:xfrm>
            <a:off x="2995803" y="4210812"/>
            <a:ext cx="3857625" cy="5116068"/>
          </a:xfrm>
        </p:spPr>
        <p:txBody>
          <a:bodyPr anchor="t">
            <a:normAutofit/>
          </a:bodyPr>
          <a:lstStyle/>
          <a:p>
            <a:pPr>
              <a:lnSpc>
                <a:spcPct val="90000"/>
              </a:lnSpc>
            </a:pPr>
            <a:r>
              <a:rPr lang="en-US" sz="2700"/>
              <a:t>Model: Bidirectional LSTM to capture sequential dependencies.</a:t>
            </a:r>
          </a:p>
          <a:p>
            <a:pPr>
              <a:lnSpc>
                <a:spcPct val="90000"/>
              </a:lnSpc>
            </a:pPr>
            <a:r>
              <a:rPr lang="en-US" sz="2700"/>
              <a:t>Training &amp; Validation: Trained on 30,000 tweets, validated with a test set.</a:t>
            </a:r>
          </a:p>
          <a:p>
            <a:pPr>
              <a:lnSpc>
                <a:spcPct val="90000"/>
              </a:lnSpc>
            </a:pPr>
            <a:r>
              <a:rPr lang="en-US" sz="2700"/>
              <a:t>Overfitting Prevention: Applied dropout and batch normalization.</a:t>
            </a:r>
          </a:p>
        </p:txBody>
      </p:sp>
      <p:pic>
        <p:nvPicPr>
          <p:cNvPr id="5" name="Picture 4">
            <a:extLst>
              <a:ext uri="{FF2B5EF4-FFF2-40B4-BE49-F238E27FC236}">
                <a16:creationId xmlns:a16="http://schemas.microsoft.com/office/drawing/2014/main" id="{77834B4F-67EC-AF65-B0A9-670F553542FF}"/>
              </a:ext>
            </a:extLst>
          </p:cNvPr>
          <p:cNvPicPr>
            <a:picLocks noChangeAspect="1"/>
          </p:cNvPicPr>
          <p:nvPr/>
        </p:nvPicPr>
        <p:blipFill>
          <a:blip r:embed="rId2"/>
          <a:stretch>
            <a:fillRect/>
          </a:stretch>
        </p:blipFill>
        <p:spPr>
          <a:xfrm>
            <a:off x="7522083" y="2328077"/>
            <a:ext cx="7766685" cy="563084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5803" y="959280"/>
            <a:ext cx="3857625" cy="2578608"/>
          </a:xfrm>
        </p:spPr>
        <p:txBody>
          <a:bodyPr anchor="b">
            <a:normAutofit/>
          </a:bodyPr>
          <a:lstStyle/>
          <a:p>
            <a:pPr>
              <a:lnSpc>
                <a:spcPct val="90000"/>
              </a:lnSpc>
            </a:pPr>
            <a:r>
              <a:rPr lang="en-US"/>
              <a:t>Results and Future Work</a:t>
            </a:r>
          </a:p>
        </p:txBody>
      </p:sp>
      <p:sp>
        <p:nvSpPr>
          <p:cNvPr id="3" name="Content Placeholder 2"/>
          <p:cNvSpPr>
            <a:spLocks noGrp="1"/>
          </p:cNvSpPr>
          <p:nvPr>
            <p:ph idx="1"/>
          </p:nvPr>
        </p:nvSpPr>
        <p:spPr>
          <a:xfrm>
            <a:off x="2995803" y="4210812"/>
            <a:ext cx="3857625" cy="5116068"/>
          </a:xfrm>
        </p:spPr>
        <p:txBody>
          <a:bodyPr anchor="t">
            <a:normAutofit/>
          </a:bodyPr>
          <a:lstStyle/>
          <a:p>
            <a:pPr>
              <a:lnSpc>
                <a:spcPct val="90000"/>
              </a:lnSpc>
            </a:pPr>
            <a:r>
              <a:rPr lang="en-US" sz="2700"/>
              <a:t>Accuracy: 96.2% on training, 87.7% on validation.</a:t>
            </a:r>
          </a:p>
          <a:p>
            <a:pPr>
              <a:lnSpc>
                <a:spcPct val="90000"/>
              </a:lnSpc>
            </a:pPr>
            <a:r>
              <a:rPr lang="en-US" sz="2700"/>
              <a:t>Confusion Matrix &amp; Accuracy Graph: Used to visualize performance.</a:t>
            </a:r>
          </a:p>
          <a:p>
            <a:pPr>
              <a:lnSpc>
                <a:spcPct val="90000"/>
              </a:lnSpc>
            </a:pPr>
            <a:r>
              <a:rPr lang="en-US" sz="2700"/>
              <a:t>Future Work: Expand dataset, fine-tune hyperparameters, and incorporate more advanced techniques.</a:t>
            </a:r>
          </a:p>
        </p:txBody>
      </p:sp>
      <p:pic>
        <p:nvPicPr>
          <p:cNvPr id="5" name="Picture 4">
            <a:extLst>
              <a:ext uri="{FF2B5EF4-FFF2-40B4-BE49-F238E27FC236}">
                <a16:creationId xmlns:a16="http://schemas.microsoft.com/office/drawing/2014/main" id="{DDBEE9A3-BA8E-C78A-34D7-F21FB56C1160}"/>
              </a:ext>
            </a:extLst>
          </p:cNvPr>
          <p:cNvPicPr>
            <a:picLocks noChangeAspect="1"/>
          </p:cNvPicPr>
          <p:nvPr/>
        </p:nvPicPr>
        <p:blipFill>
          <a:blip r:embed="rId2"/>
          <a:stretch>
            <a:fillRect/>
          </a:stretch>
        </p:blipFill>
        <p:spPr>
          <a:xfrm>
            <a:off x="7522083" y="1910618"/>
            <a:ext cx="7766685" cy="64657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273162" y="6074651"/>
            <a:ext cx="4603724" cy="3766684"/>
          </a:xfrm>
          <a:custGeom>
            <a:avLst/>
            <a:gdLst/>
            <a:ahLst/>
            <a:cxnLst/>
            <a:rect l="l" t="t" r="r" b="b"/>
            <a:pathLst>
              <a:path w="4603724" h="3766684">
                <a:moveTo>
                  <a:pt x="4603724" y="0"/>
                </a:moveTo>
                <a:lnTo>
                  <a:pt x="0" y="0"/>
                </a:lnTo>
                <a:lnTo>
                  <a:pt x="0" y="3766683"/>
                </a:lnTo>
                <a:lnTo>
                  <a:pt x="4603724" y="3766683"/>
                </a:lnTo>
                <a:lnTo>
                  <a:pt x="460372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756902" y="7518902"/>
            <a:ext cx="15675137" cy="4391996"/>
          </a:xfrm>
          <a:custGeom>
            <a:avLst/>
            <a:gdLst/>
            <a:ahLst/>
            <a:cxnLst/>
            <a:rect l="l" t="t" r="r" b="b"/>
            <a:pathLst>
              <a:path w="15675137" h="4391996">
                <a:moveTo>
                  <a:pt x="0" y="0"/>
                </a:moveTo>
                <a:lnTo>
                  <a:pt x="15675137" y="0"/>
                </a:lnTo>
                <a:lnTo>
                  <a:pt x="15675137" y="4391996"/>
                </a:lnTo>
                <a:lnTo>
                  <a:pt x="0" y="4391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flipH="1" flipV="1">
            <a:off x="7353172" y="-695819"/>
            <a:ext cx="14678635" cy="4112787"/>
          </a:xfrm>
          <a:custGeom>
            <a:avLst/>
            <a:gdLst/>
            <a:ahLst/>
            <a:cxnLst/>
            <a:rect l="l" t="t" r="r" b="b"/>
            <a:pathLst>
              <a:path w="14678635" h="4112787">
                <a:moveTo>
                  <a:pt x="14678635" y="4112788"/>
                </a:moveTo>
                <a:lnTo>
                  <a:pt x="0" y="4112788"/>
                </a:lnTo>
                <a:lnTo>
                  <a:pt x="0" y="0"/>
                </a:lnTo>
                <a:lnTo>
                  <a:pt x="14678635" y="0"/>
                </a:lnTo>
                <a:lnTo>
                  <a:pt x="14678635" y="4112788"/>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805285">
            <a:off x="15230774" y="118102"/>
            <a:ext cx="6621020" cy="5417199"/>
          </a:xfrm>
          <a:custGeom>
            <a:avLst/>
            <a:gdLst/>
            <a:ahLst/>
            <a:cxnLst/>
            <a:rect l="l" t="t" r="r" b="b"/>
            <a:pathLst>
              <a:path w="6621020" h="5417199">
                <a:moveTo>
                  <a:pt x="0" y="0"/>
                </a:moveTo>
                <a:lnTo>
                  <a:pt x="6621021" y="0"/>
                </a:lnTo>
                <a:lnTo>
                  <a:pt x="6621021" y="5417199"/>
                </a:lnTo>
                <a:lnTo>
                  <a:pt x="0" y="5417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5597260" y="3722976"/>
            <a:ext cx="7093480" cy="1573403"/>
          </a:xfrm>
          <a:prstGeom prst="rect">
            <a:avLst/>
          </a:prstGeom>
        </p:spPr>
        <p:txBody>
          <a:bodyPr lIns="0" tIns="0" rIns="0" bIns="0" rtlCol="0" anchor="t">
            <a:spAutoFit/>
          </a:bodyPr>
          <a:lstStyle/>
          <a:p>
            <a:pPr marL="0" marR="0" lvl="0" indent="0" algn="ctr" defTabSz="914400" rtl="0" eaLnBrk="1" fontAlgn="auto" latinLnBrk="0" hangingPunct="1">
              <a:lnSpc>
                <a:spcPts val="5656"/>
              </a:lnSpc>
              <a:spcBef>
                <a:spcPts val="0"/>
              </a:spcBef>
              <a:spcAft>
                <a:spcPts val="0"/>
              </a:spcAft>
              <a:buClrTx/>
              <a:buSzTx/>
              <a:buFontTx/>
              <a:buNone/>
              <a:tabLst/>
              <a:defRPr/>
            </a:pPr>
            <a:r>
              <a:rPr kumimoji="0" lang="en-US" sz="5600" b="1" i="0" u="none" strike="noStrike" kern="1200" cap="none" spc="0" normalizeH="0" baseline="0" noProof="0">
                <a:ln>
                  <a:noFill/>
                </a:ln>
                <a:solidFill>
                  <a:srgbClr val="383C5B"/>
                </a:solidFill>
                <a:effectLst/>
                <a:uLnTx/>
                <a:uFillTx/>
                <a:latin typeface="Gill Sans Bold"/>
                <a:ea typeface="Gill Sans Bold"/>
                <a:cs typeface="Gill Sans Bold"/>
                <a:sym typeface="Gill Sans Bold"/>
              </a:rPr>
              <a:t>Sentiment Analysis of</a:t>
            </a:r>
          </a:p>
        </p:txBody>
      </p:sp>
      <p:sp>
        <p:nvSpPr>
          <p:cNvPr id="8" name="TextBox 8"/>
          <p:cNvSpPr txBox="1"/>
          <p:nvPr/>
        </p:nvSpPr>
        <p:spPr>
          <a:xfrm>
            <a:off x="6824069" y="5182079"/>
            <a:ext cx="5040465" cy="733425"/>
          </a:xfrm>
          <a:prstGeom prst="rect">
            <a:avLst/>
          </a:prstGeom>
        </p:spPr>
        <p:txBody>
          <a:bodyPr lIns="0" tIns="0" rIns="0" bIns="0" rtlCol="0" anchor="t">
            <a:spAutoFit/>
          </a:bodyPr>
          <a:lstStyle/>
          <a:p>
            <a:pPr marL="0" marR="0" lvl="0" indent="0" algn="ctr" defTabSz="914400" rtl="0" eaLnBrk="1" fontAlgn="auto" latinLnBrk="0" hangingPunct="1">
              <a:lnSpc>
                <a:spcPts val="4888"/>
              </a:lnSpc>
              <a:spcBef>
                <a:spcPts val="0"/>
              </a:spcBef>
              <a:spcAft>
                <a:spcPts val="0"/>
              </a:spcAft>
              <a:buClrTx/>
              <a:buSzTx/>
              <a:buFontTx/>
              <a:buNone/>
              <a:tabLst/>
              <a:defRPr/>
            </a:pPr>
            <a:r>
              <a:rPr kumimoji="0" lang="en-US" sz="4073" b="1" i="1" u="none" strike="noStrike" kern="1200" cap="none" spc="0" normalizeH="0" baseline="0" noProof="0">
                <a:ln>
                  <a:noFill/>
                </a:ln>
                <a:solidFill>
                  <a:srgbClr val="383C5B"/>
                </a:solidFill>
                <a:effectLst/>
                <a:uLnTx/>
                <a:uFillTx/>
                <a:latin typeface="Agrandir Narrow Bold Italics"/>
                <a:ea typeface="Agrandir Narrow Bold Italics"/>
                <a:cs typeface="Agrandir Narrow Bold Italics"/>
                <a:sym typeface="Agrandir Narrow Bold Italics"/>
              </a:rPr>
              <a:t>Amazon reviews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332"/>
        </a:solidFill>
        <a:effectLst/>
      </p:bgPr>
    </p:bg>
    <p:spTree>
      <p:nvGrpSpPr>
        <p:cNvPr id="1" name=""/>
        <p:cNvGrpSpPr/>
        <p:nvPr/>
      </p:nvGrpSpPr>
      <p:grpSpPr>
        <a:xfrm>
          <a:off x="0" y="0"/>
          <a:ext cx="0" cy="0"/>
          <a:chOff x="0" y="0"/>
          <a:chExt cx="0" cy="0"/>
        </a:xfrm>
      </p:grpSpPr>
      <p:sp>
        <p:nvSpPr>
          <p:cNvPr id="2" name="Freeform 2"/>
          <p:cNvSpPr/>
          <p:nvPr/>
        </p:nvSpPr>
        <p:spPr>
          <a:xfrm rot="-480106">
            <a:off x="10988415" y="455242"/>
            <a:ext cx="7250950" cy="10155297"/>
          </a:xfrm>
          <a:custGeom>
            <a:avLst/>
            <a:gdLst/>
            <a:ahLst/>
            <a:cxnLst/>
            <a:rect l="l" t="t" r="r" b="b"/>
            <a:pathLst>
              <a:path w="7250950" h="10155297">
                <a:moveTo>
                  <a:pt x="0" y="0"/>
                </a:moveTo>
                <a:lnTo>
                  <a:pt x="7250950" y="0"/>
                </a:lnTo>
                <a:lnTo>
                  <a:pt x="7250950" y="10155297"/>
                </a:lnTo>
                <a:lnTo>
                  <a:pt x="0" y="10155297"/>
                </a:lnTo>
                <a:lnTo>
                  <a:pt x="0" y="0"/>
                </a:lnTo>
                <a:close/>
              </a:path>
            </a:pathLst>
          </a:custGeom>
          <a:blipFill>
            <a:blip r:embed="rId2"/>
            <a:stretch>
              <a:fillRect r="-110213"/>
            </a:stretch>
          </a:blipFill>
        </p:spPr>
        <p:txBody>
          <a:bodyPr/>
          <a:lstStyle/>
          <a:p>
            <a:endParaRPr lang="en-US"/>
          </a:p>
        </p:txBody>
      </p:sp>
      <p:sp>
        <p:nvSpPr>
          <p:cNvPr id="3" name="Freeform 3"/>
          <p:cNvSpPr/>
          <p:nvPr/>
        </p:nvSpPr>
        <p:spPr>
          <a:xfrm>
            <a:off x="14613890" y="-3616454"/>
            <a:ext cx="6754325" cy="6754325"/>
          </a:xfrm>
          <a:custGeom>
            <a:avLst/>
            <a:gdLst/>
            <a:ahLst/>
            <a:cxnLst/>
            <a:rect l="l" t="t" r="r" b="b"/>
            <a:pathLst>
              <a:path w="6754325" h="6754325">
                <a:moveTo>
                  <a:pt x="0" y="0"/>
                </a:moveTo>
                <a:lnTo>
                  <a:pt x="6754325" y="0"/>
                </a:lnTo>
                <a:lnTo>
                  <a:pt x="6754325" y="6754325"/>
                </a:lnTo>
                <a:lnTo>
                  <a:pt x="0" y="675432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48814" y="1220152"/>
            <a:ext cx="8830146" cy="1283970"/>
          </a:xfrm>
          <a:prstGeom prst="rect">
            <a:avLst/>
          </a:prstGeom>
        </p:spPr>
        <p:txBody>
          <a:bodyPr lIns="0" tIns="0" rIns="0" bIns="0" rtlCol="0" anchor="t">
            <a:spAutoFit/>
          </a:bodyPr>
          <a:lstStyle/>
          <a:p>
            <a:pPr marL="0" lvl="0" indent="0" algn="l">
              <a:lnSpc>
                <a:spcPts val="8640"/>
              </a:lnSpc>
              <a:spcBef>
                <a:spcPct val="0"/>
              </a:spcBef>
            </a:pPr>
            <a:r>
              <a:rPr lang="en-US" sz="12000">
                <a:solidFill>
                  <a:srgbClr val="0FFFFA"/>
                </a:solidFill>
                <a:latin typeface="Computer Says No"/>
                <a:ea typeface="Computer Says No"/>
                <a:cs typeface="Computer Says No"/>
                <a:sym typeface="Computer Says No"/>
              </a:rPr>
              <a:t>TABLE OF CONTENTS</a:t>
            </a:r>
          </a:p>
        </p:txBody>
      </p:sp>
      <p:sp>
        <p:nvSpPr>
          <p:cNvPr id="5" name="TextBox 5"/>
          <p:cNvSpPr txBox="1"/>
          <p:nvPr/>
        </p:nvSpPr>
        <p:spPr>
          <a:xfrm>
            <a:off x="1561517" y="3707174"/>
            <a:ext cx="6125528" cy="5980159"/>
          </a:xfrm>
          <a:prstGeom prst="rect">
            <a:avLst/>
          </a:prstGeom>
        </p:spPr>
        <p:txBody>
          <a:bodyPr lIns="0" tIns="0" rIns="0" bIns="0" rtlCol="0" anchor="t">
            <a:spAutoFit/>
          </a:bodyPr>
          <a:lstStyle/>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Project Overview</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Data Sources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Methodology</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Models &amp; Techniques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MLflow Integration</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Evaluation Metrics &amp; Results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Key Challenges &amp; Solutions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Future Work</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Conclusion</a:t>
            </a:r>
          </a:p>
          <a:p>
            <a:pPr algn="l">
              <a:lnSpc>
                <a:spcPts val="4284"/>
              </a:lnSpc>
            </a:pPr>
            <a:endParaRPr lang="en-US" sz="3060">
              <a:solidFill>
                <a:srgbClr val="FFFFFF"/>
              </a:solidFill>
              <a:latin typeface="Poppins Light"/>
              <a:ea typeface="Poppins Light"/>
              <a:cs typeface="Poppins Light"/>
              <a:sym typeface="Poppins Light"/>
            </a:endParaRPr>
          </a:p>
          <a:p>
            <a:pPr algn="l">
              <a:lnSpc>
                <a:spcPts val="4284"/>
              </a:lnSpc>
            </a:pPr>
            <a:endParaRPr lang="en-US" sz="3060">
              <a:solidFill>
                <a:srgbClr val="FFFFFF"/>
              </a:solidFill>
              <a:latin typeface="Poppins Light"/>
              <a:ea typeface="Poppins Light"/>
              <a:cs typeface="Poppins Light"/>
              <a:sym typeface="Poppins Light"/>
            </a:endParaRPr>
          </a:p>
        </p:txBody>
      </p:sp>
      <p:sp>
        <p:nvSpPr>
          <p:cNvPr id="6" name="Freeform 6"/>
          <p:cNvSpPr/>
          <p:nvPr/>
        </p:nvSpPr>
        <p:spPr>
          <a:xfrm>
            <a:off x="-4469618" y="6012525"/>
            <a:ext cx="6754325" cy="6754325"/>
          </a:xfrm>
          <a:custGeom>
            <a:avLst/>
            <a:gdLst/>
            <a:ahLst/>
            <a:cxnLst/>
            <a:rect l="l" t="t" r="r" b="b"/>
            <a:pathLst>
              <a:path w="6754325" h="6754325">
                <a:moveTo>
                  <a:pt x="0" y="0"/>
                </a:moveTo>
                <a:lnTo>
                  <a:pt x="6754325" y="0"/>
                </a:lnTo>
                <a:lnTo>
                  <a:pt x="6754325" y="6754325"/>
                </a:lnTo>
                <a:lnTo>
                  <a:pt x="0" y="6754325"/>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405275" y="216686"/>
            <a:ext cx="11619426" cy="1696267"/>
          </a:xfrm>
          <a:custGeom>
            <a:avLst/>
            <a:gdLst/>
            <a:ahLst/>
            <a:cxnLst/>
            <a:rect l="l" t="t" r="r" b="b"/>
            <a:pathLst>
              <a:path w="11619426" h="1696267">
                <a:moveTo>
                  <a:pt x="0" y="0"/>
                </a:moveTo>
                <a:lnTo>
                  <a:pt x="11619425" y="0"/>
                </a:lnTo>
                <a:lnTo>
                  <a:pt x="11619425" y="1696266"/>
                </a:lnTo>
                <a:lnTo>
                  <a:pt x="0" y="1696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1557117" y="1685371"/>
            <a:ext cx="11771538" cy="3796321"/>
          </a:xfrm>
          <a:custGeom>
            <a:avLst/>
            <a:gdLst/>
            <a:ahLst/>
            <a:cxnLst/>
            <a:rect l="l" t="t" r="r" b="b"/>
            <a:pathLst>
              <a:path w="11771538" h="3796321">
                <a:moveTo>
                  <a:pt x="0" y="0"/>
                </a:moveTo>
                <a:lnTo>
                  <a:pt x="11771538" y="0"/>
                </a:lnTo>
                <a:lnTo>
                  <a:pt x="11771538" y="3796321"/>
                </a:lnTo>
                <a:lnTo>
                  <a:pt x="0" y="3796321"/>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1557117" y="5272943"/>
            <a:ext cx="11771538" cy="4252426"/>
          </a:xfrm>
          <a:custGeom>
            <a:avLst/>
            <a:gdLst/>
            <a:ahLst/>
            <a:cxnLst/>
            <a:rect l="l" t="t" r="r" b="b"/>
            <a:pathLst>
              <a:path w="11771538" h="4252426">
                <a:moveTo>
                  <a:pt x="0" y="0"/>
                </a:moveTo>
                <a:lnTo>
                  <a:pt x="11771538" y="0"/>
                </a:lnTo>
                <a:lnTo>
                  <a:pt x="11771538" y="4252426"/>
                </a:lnTo>
                <a:lnTo>
                  <a:pt x="0" y="4252426"/>
                </a:lnTo>
                <a:lnTo>
                  <a:pt x="0" y="0"/>
                </a:lnTo>
                <a:close/>
              </a:path>
            </a:pathLst>
          </a:custGeom>
          <a:blipFill>
            <a:blip r:embed="rId10"/>
            <a:stretch>
              <a:fillRect t="-3489" b="-348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1429304" y="585167"/>
            <a:ext cx="10705356" cy="1327785"/>
          </a:xfrm>
          <a:prstGeom prst="rect">
            <a:avLst/>
          </a:prstGeom>
        </p:spPr>
        <p:txBody>
          <a:bodyPr lIns="0" tIns="0" rIns="0" bIns="0" rtlCol="0" anchor="t">
            <a:spAutoFit/>
          </a:bodyPr>
          <a:lstStyle/>
          <a:p>
            <a:pPr marL="0" marR="0" lvl="0" indent="0" algn="ctr" defTabSz="914400" rtl="0" eaLnBrk="1" fontAlgn="auto" latinLnBrk="0" hangingPunct="1">
              <a:lnSpc>
                <a:spcPts val="504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Taking sample from train data and test data:</a:t>
            </a:r>
          </a:p>
          <a:p>
            <a:pPr marL="0" marR="0" lvl="0" indent="0" algn="ctr" defTabSz="914400" rtl="0" eaLnBrk="1" fontAlgn="auto" latinLnBrk="0" hangingPunct="1">
              <a:lnSpc>
                <a:spcPts val="5040"/>
              </a:lnSpc>
              <a:spcBef>
                <a:spcPct val="0"/>
              </a:spcBef>
              <a:spcAft>
                <a:spcPts val="0"/>
              </a:spcAft>
              <a:buClrTx/>
              <a:buSzTx/>
              <a:buFontTx/>
              <a:buNone/>
              <a:tabLst/>
              <a:defRPr/>
            </a:pPr>
            <a:endParaRPr kumimoji="0" lang="en-US" sz="36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206483" y="332543"/>
            <a:ext cx="11619426" cy="1696267"/>
          </a:xfrm>
          <a:custGeom>
            <a:avLst/>
            <a:gdLst/>
            <a:ahLst/>
            <a:cxnLst/>
            <a:rect l="l" t="t" r="r" b="b"/>
            <a:pathLst>
              <a:path w="11619426" h="1696267">
                <a:moveTo>
                  <a:pt x="0" y="0"/>
                </a:moveTo>
                <a:lnTo>
                  <a:pt x="11619426" y="0"/>
                </a:lnTo>
                <a:lnTo>
                  <a:pt x="11619426" y="1696266"/>
                </a:lnTo>
                <a:lnTo>
                  <a:pt x="0" y="1696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0" y="1919099"/>
            <a:ext cx="8611951" cy="7121421"/>
          </a:xfrm>
          <a:custGeom>
            <a:avLst/>
            <a:gdLst/>
            <a:ahLst/>
            <a:cxnLst/>
            <a:rect l="l" t="t" r="r" b="b"/>
            <a:pathLst>
              <a:path w="8611951" h="7121421">
                <a:moveTo>
                  <a:pt x="0" y="0"/>
                </a:moveTo>
                <a:lnTo>
                  <a:pt x="8611951" y="0"/>
                </a:lnTo>
                <a:lnTo>
                  <a:pt x="8611951" y="7121421"/>
                </a:lnTo>
                <a:lnTo>
                  <a:pt x="0" y="7121421"/>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9607021" y="3274433"/>
            <a:ext cx="8480677" cy="7012567"/>
          </a:xfrm>
          <a:custGeom>
            <a:avLst/>
            <a:gdLst/>
            <a:ahLst/>
            <a:cxnLst/>
            <a:rect l="l" t="t" r="r" b="b"/>
            <a:pathLst>
              <a:path w="8480677" h="7012567">
                <a:moveTo>
                  <a:pt x="0" y="0"/>
                </a:moveTo>
                <a:lnTo>
                  <a:pt x="8480677" y="0"/>
                </a:lnTo>
                <a:lnTo>
                  <a:pt x="8480677" y="7012567"/>
                </a:lnTo>
                <a:lnTo>
                  <a:pt x="0" y="7012567"/>
                </a:lnTo>
                <a:lnTo>
                  <a:pt x="0"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2656682" y="555114"/>
            <a:ext cx="8719027" cy="1728470"/>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Count plot between negative (2) and positive (1) reviews in train and test data: </a:t>
            </a:r>
          </a:p>
          <a:p>
            <a:pPr marL="0" marR="0" lvl="0" indent="0" algn="ctr" defTabSz="914400" rtl="0" eaLnBrk="1" fontAlgn="auto" latinLnBrk="0" hangingPunct="1">
              <a:lnSpc>
                <a:spcPts val="448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5804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28700" y="332543"/>
            <a:ext cx="11619426" cy="1696267"/>
          </a:xfrm>
          <a:custGeom>
            <a:avLst/>
            <a:gdLst/>
            <a:ahLst/>
            <a:cxnLst/>
            <a:rect l="l" t="t" r="r" b="b"/>
            <a:pathLst>
              <a:path w="11619426" h="1696267">
                <a:moveTo>
                  <a:pt x="0" y="0"/>
                </a:moveTo>
                <a:lnTo>
                  <a:pt x="11619426" y="0"/>
                </a:lnTo>
                <a:lnTo>
                  <a:pt x="11619426" y="1696266"/>
                </a:lnTo>
                <a:lnTo>
                  <a:pt x="0" y="1696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2605910" y="1802256"/>
            <a:ext cx="10589384" cy="8484744"/>
          </a:xfrm>
          <a:custGeom>
            <a:avLst/>
            <a:gdLst/>
            <a:ahLst/>
            <a:cxnLst/>
            <a:rect l="l" t="t" r="r" b="b"/>
            <a:pathLst>
              <a:path w="10589384" h="8484744">
                <a:moveTo>
                  <a:pt x="0" y="0"/>
                </a:moveTo>
                <a:lnTo>
                  <a:pt x="10589383" y="0"/>
                </a:lnTo>
                <a:lnTo>
                  <a:pt x="10589383" y="8484744"/>
                </a:lnTo>
                <a:lnTo>
                  <a:pt x="0" y="8484744"/>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2605910" y="508126"/>
            <a:ext cx="8719027" cy="1294130"/>
          </a:xfrm>
          <a:prstGeom prst="rect">
            <a:avLst/>
          </a:prstGeom>
        </p:spPr>
        <p:txBody>
          <a:bodyPr lIns="0" tIns="0" rIns="0" bIns="0" rtlCol="0" anchor="t">
            <a:spAutoFit/>
          </a:bodyPr>
          <a:lstStyle/>
          <a:p>
            <a:pPr marL="0" marR="0" lvl="0" indent="0" algn="ctr" defTabSz="914400" rtl="0" eaLnBrk="1" fontAlgn="auto" latinLnBrk="0" hangingPunct="1">
              <a:lnSpc>
                <a:spcPts val="9520"/>
              </a:lnSpc>
              <a:spcBef>
                <a:spcPct val="0"/>
              </a:spcBef>
              <a:spcAft>
                <a:spcPts val="0"/>
              </a:spcAft>
              <a:buClrTx/>
              <a:buSzTx/>
              <a:buFontTx/>
              <a:buNone/>
              <a:tabLst/>
              <a:defRPr/>
            </a:pPr>
            <a:r>
              <a:rPr kumimoji="0" lang="en-US" sz="68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Text preprocessing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28700" y="438924"/>
            <a:ext cx="11619426" cy="1696267"/>
          </a:xfrm>
          <a:custGeom>
            <a:avLst/>
            <a:gdLst/>
            <a:ahLst/>
            <a:cxnLst/>
            <a:rect l="l" t="t" r="r" b="b"/>
            <a:pathLst>
              <a:path w="11619426" h="1696267">
                <a:moveTo>
                  <a:pt x="0" y="0"/>
                </a:moveTo>
                <a:lnTo>
                  <a:pt x="11619426" y="0"/>
                </a:lnTo>
                <a:lnTo>
                  <a:pt x="11619426" y="1696266"/>
                </a:lnTo>
                <a:lnTo>
                  <a:pt x="0" y="1696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1300895" y="4154903"/>
            <a:ext cx="14305154" cy="3165015"/>
          </a:xfrm>
          <a:custGeom>
            <a:avLst/>
            <a:gdLst/>
            <a:ahLst/>
            <a:cxnLst/>
            <a:rect l="l" t="t" r="r" b="b"/>
            <a:pathLst>
              <a:path w="14305154" h="3165015">
                <a:moveTo>
                  <a:pt x="0" y="0"/>
                </a:moveTo>
                <a:lnTo>
                  <a:pt x="14305154" y="0"/>
                </a:lnTo>
                <a:lnTo>
                  <a:pt x="14305154" y="3165016"/>
                </a:lnTo>
                <a:lnTo>
                  <a:pt x="0" y="3165016"/>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2230635" y="904875"/>
            <a:ext cx="10638589" cy="1166495"/>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Splitting data and applying vectorization using TFIDF:</a:t>
            </a:r>
          </a:p>
          <a:p>
            <a:pPr marL="0" marR="0" lvl="0" indent="0" algn="ctr" defTabSz="914400" rtl="0" eaLnBrk="1" fontAlgn="auto" latinLnBrk="0" hangingPunct="1">
              <a:lnSpc>
                <a:spcPts val="448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28700" y="0"/>
            <a:ext cx="11619426" cy="1696267"/>
          </a:xfrm>
          <a:custGeom>
            <a:avLst/>
            <a:gdLst/>
            <a:ahLst/>
            <a:cxnLst/>
            <a:rect l="l" t="t" r="r" b="b"/>
            <a:pathLst>
              <a:path w="11619426" h="1696267">
                <a:moveTo>
                  <a:pt x="0" y="0"/>
                </a:moveTo>
                <a:lnTo>
                  <a:pt x="11619426" y="0"/>
                </a:lnTo>
                <a:lnTo>
                  <a:pt x="11619426" y="1696267"/>
                </a:lnTo>
                <a:lnTo>
                  <a:pt x="0" y="16962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592864" y="1582989"/>
            <a:ext cx="7916591" cy="8660475"/>
          </a:xfrm>
          <a:custGeom>
            <a:avLst/>
            <a:gdLst/>
            <a:ahLst/>
            <a:cxnLst/>
            <a:rect l="l" t="t" r="r" b="b"/>
            <a:pathLst>
              <a:path w="7916591" h="8660475">
                <a:moveTo>
                  <a:pt x="0" y="0"/>
                </a:moveTo>
                <a:lnTo>
                  <a:pt x="7916592" y="0"/>
                </a:lnTo>
                <a:lnTo>
                  <a:pt x="7916592" y="8660475"/>
                </a:lnTo>
                <a:lnTo>
                  <a:pt x="0" y="8660475"/>
                </a:lnTo>
                <a:lnTo>
                  <a:pt x="0" y="0"/>
                </a:lnTo>
                <a:close/>
              </a:path>
            </a:pathLst>
          </a:custGeom>
          <a:blipFill>
            <a:blip r:embed="rId9"/>
            <a:stretch>
              <a:fillRect r="-91085"/>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8001497" y="2283584"/>
            <a:ext cx="8949010" cy="7729707"/>
          </a:xfrm>
          <a:custGeom>
            <a:avLst/>
            <a:gdLst/>
            <a:ahLst/>
            <a:cxnLst/>
            <a:rect l="l" t="t" r="r" b="b"/>
            <a:pathLst>
              <a:path w="8949010" h="7729707">
                <a:moveTo>
                  <a:pt x="0" y="0"/>
                </a:moveTo>
                <a:lnTo>
                  <a:pt x="8949010" y="0"/>
                </a:lnTo>
                <a:lnTo>
                  <a:pt x="8949010" y="7729707"/>
                </a:lnTo>
                <a:lnTo>
                  <a:pt x="0" y="7729707"/>
                </a:lnTo>
                <a:lnTo>
                  <a:pt x="0"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1746571" y="364263"/>
            <a:ext cx="8719027" cy="872490"/>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Machine learning section:</a:t>
            </a:r>
          </a:p>
          <a:p>
            <a:pPr marL="0" marR="0" lvl="0" indent="0" algn="ctr" defTabSz="914400" rtl="0" eaLnBrk="1" fontAlgn="auto" latinLnBrk="0" hangingPunct="1">
              <a:lnSpc>
                <a:spcPts val="3359"/>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1- logistic model with TFIDF</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28700" y="0"/>
            <a:ext cx="11619426" cy="1696267"/>
          </a:xfrm>
          <a:custGeom>
            <a:avLst/>
            <a:gdLst/>
            <a:ahLst/>
            <a:cxnLst/>
            <a:rect l="l" t="t" r="r" b="b"/>
            <a:pathLst>
              <a:path w="11619426" h="1696267">
                <a:moveTo>
                  <a:pt x="0" y="0"/>
                </a:moveTo>
                <a:lnTo>
                  <a:pt x="11619426" y="0"/>
                </a:lnTo>
                <a:lnTo>
                  <a:pt x="11619426" y="1696267"/>
                </a:lnTo>
                <a:lnTo>
                  <a:pt x="0" y="16962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417822" y="2179806"/>
            <a:ext cx="8121456" cy="7760810"/>
          </a:xfrm>
          <a:custGeom>
            <a:avLst/>
            <a:gdLst/>
            <a:ahLst/>
            <a:cxnLst/>
            <a:rect l="l" t="t" r="r" b="b"/>
            <a:pathLst>
              <a:path w="8121456" h="7760810">
                <a:moveTo>
                  <a:pt x="0" y="0"/>
                </a:moveTo>
                <a:lnTo>
                  <a:pt x="8121456" y="0"/>
                </a:lnTo>
                <a:lnTo>
                  <a:pt x="8121456" y="7760810"/>
                </a:lnTo>
                <a:lnTo>
                  <a:pt x="0" y="7760810"/>
                </a:lnTo>
                <a:lnTo>
                  <a:pt x="0" y="0"/>
                </a:lnTo>
                <a:close/>
              </a:path>
            </a:pathLst>
          </a:custGeom>
          <a:blipFill>
            <a:blip r:embed="rId9"/>
            <a:stretch>
              <a:fillRect l="-7980" r="-5966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8009085" y="2406321"/>
            <a:ext cx="8844515" cy="7307781"/>
          </a:xfrm>
          <a:custGeom>
            <a:avLst/>
            <a:gdLst/>
            <a:ahLst/>
            <a:cxnLst/>
            <a:rect l="l" t="t" r="r" b="b"/>
            <a:pathLst>
              <a:path w="8844515" h="7307781">
                <a:moveTo>
                  <a:pt x="0" y="0"/>
                </a:moveTo>
                <a:lnTo>
                  <a:pt x="8844516" y="0"/>
                </a:lnTo>
                <a:lnTo>
                  <a:pt x="8844516" y="7307781"/>
                </a:lnTo>
                <a:lnTo>
                  <a:pt x="0" y="7307781"/>
                </a:lnTo>
                <a:lnTo>
                  <a:pt x="0"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1746571" y="364263"/>
            <a:ext cx="8719027" cy="872490"/>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Machine learning section:</a:t>
            </a:r>
          </a:p>
          <a:p>
            <a:pPr marL="0" marR="0" lvl="0" indent="0" algn="ctr" defTabSz="914400" rtl="0" eaLnBrk="1" fontAlgn="auto" latinLnBrk="0" hangingPunct="1">
              <a:lnSpc>
                <a:spcPts val="3359"/>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Logistic with N-Gram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28700" y="0"/>
            <a:ext cx="11619426" cy="1696267"/>
          </a:xfrm>
          <a:custGeom>
            <a:avLst/>
            <a:gdLst/>
            <a:ahLst/>
            <a:cxnLst/>
            <a:rect l="l" t="t" r="r" b="b"/>
            <a:pathLst>
              <a:path w="11619426" h="1696267">
                <a:moveTo>
                  <a:pt x="0" y="0"/>
                </a:moveTo>
                <a:lnTo>
                  <a:pt x="11619426" y="0"/>
                </a:lnTo>
                <a:lnTo>
                  <a:pt x="11619426" y="1696267"/>
                </a:lnTo>
                <a:lnTo>
                  <a:pt x="0" y="16962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268353" y="1696267"/>
            <a:ext cx="14266970" cy="8524514"/>
          </a:xfrm>
          <a:custGeom>
            <a:avLst/>
            <a:gdLst/>
            <a:ahLst/>
            <a:cxnLst/>
            <a:rect l="l" t="t" r="r" b="b"/>
            <a:pathLst>
              <a:path w="14266970" h="8524514">
                <a:moveTo>
                  <a:pt x="0" y="0"/>
                </a:moveTo>
                <a:lnTo>
                  <a:pt x="14266970" y="0"/>
                </a:lnTo>
                <a:lnTo>
                  <a:pt x="14266970" y="8524514"/>
                </a:lnTo>
                <a:lnTo>
                  <a:pt x="0" y="8524514"/>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1746571" y="316638"/>
            <a:ext cx="8719027" cy="689610"/>
          </a:xfrm>
          <a:prstGeom prst="rect">
            <a:avLst/>
          </a:prstGeom>
        </p:spPr>
        <p:txBody>
          <a:bodyPr lIns="0" tIns="0" rIns="0" bIns="0" rtlCol="0" anchor="t">
            <a:spAutoFit/>
          </a:bodyPr>
          <a:lstStyle/>
          <a:p>
            <a:pPr marL="0" marR="0" lvl="0" indent="0" algn="ctr" defTabSz="914400" rtl="0" eaLnBrk="1" fontAlgn="auto" latinLnBrk="0" hangingPunct="1">
              <a:lnSpc>
                <a:spcPts val="5040"/>
              </a:lnSpc>
              <a:spcBef>
                <a:spcPct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Deep learning model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28700" y="0"/>
            <a:ext cx="11619426" cy="1696267"/>
          </a:xfrm>
          <a:custGeom>
            <a:avLst/>
            <a:gdLst/>
            <a:ahLst/>
            <a:cxnLst/>
            <a:rect l="l" t="t" r="r" b="b"/>
            <a:pathLst>
              <a:path w="11619426" h="1696267">
                <a:moveTo>
                  <a:pt x="0" y="0"/>
                </a:moveTo>
                <a:lnTo>
                  <a:pt x="11619426" y="0"/>
                </a:lnTo>
                <a:lnTo>
                  <a:pt x="11619426" y="1696267"/>
                </a:lnTo>
                <a:lnTo>
                  <a:pt x="0" y="16962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1261980" y="1733883"/>
            <a:ext cx="12404176" cy="8372818"/>
          </a:xfrm>
          <a:custGeom>
            <a:avLst/>
            <a:gdLst/>
            <a:ahLst/>
            <a:cxnLst/>
            <a:rect l="l" t="t" r="r" b="b"/>
            <a:pathLst>
              <a:path w="12404176" h="8372818">
                <a:moveTo>
                  <a:pt x="0" y="0"/>
                </a:moveTo>
                <a:lnTo>
                  <a:pt x="12404176" y="0"/>
                </a:lnTo>
                <a:lnTo>
                  <a:pt x="12404176" y="8372818"/>
                </a:lnTo>
                <a:lnTo>
                  <a:pt x="0" y="8372818"/>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1746571" y="316638"/>
            <a:ext cx="8719027" cy="689610"/>
          </a:xfrm>
          <a:prstGeom prst="rect">
            <a:avLst/>
          </a:prstGeom>
        </p:spPr>
        <p:txBody>
          <a:bodyPr lIns="0" tIns="0" rIns="0" bIns="0" rtlCol="0" anchor="t">
            <a:spAutoFit/>
          </a:bodyPr>
          <a:lstStyle/>
          <a:p>
            <a:pPr marL="0" marR="0" lvl="0" indent="0" algn="ctr" defTabSz="914400" rtl="0" eaLnBrk="1" fontAlgn="auto" latinLnBrk="0" hangingPunct="1">
              <a:lnSpc>
                <a:spcPts val="5040"/>
              </a:lnSpc>
              <a:spcBef>
                <a:spcPct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Deep learning model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28700" y="0"/>
            <a:ext cx="11619426" cy="1696267"/>
          </a:xfrm>
          <a:custGeom>
            <a:avLst/>
            <a:gdLst/>
            <a:ahLst/>
            <a:cxnLst/>
            <a:rect l="l" t="t" r="r" b="b"/>
            <a:pathLst>
              <a:path w="11619426" h="1696267">
                <a:moveTo>
                  <a:pt x="0" y="0"/>
                </a:moveTo>
                <a:lnTo>
                  <a:pt x="11619426" y="0"/>
                </a:lnTo>
                <a:lnTo>
                  <a:pt x="11619426" y="1696267"/>
                </a:lnTo>
                <a:lnTo>
                  <a:pt x="0" y="16962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0" y="1366304"/>
            <a:ext cx="10094140" cy="8920696"/>
          </a:xfrm>
          <a:custGeom>
            <a:avLst/>
            <a:gdLst/>
            <a:ahLst/>
            <a:cxnLst/>
            <a:rect l="l" t="t" r="r" b="b"/>
            <a:pathLst>
              <a:path w="10094140" h="8920696">
                <a:moveTo>
                  <a:pt x="0" y="0"/>
                </a:moveTo>
                <a:lnTo>
                  <a:pt x="10094140" y="0"/>
                </a:lnTo>
                <a:lnTo>
                  <a:pt x="10094140" y="8920696"/>
                </a:lnTo>
                <a:lnTo>
                  <a:pt x="0" y="8920696"/>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10257157" y="2642834"/>
            <a:ext cx="7421572" cy="6085689"/>
          </a:xfrm>
          <a:custGeom>
            <a:avLst/>
            <a:gdLst/>
            <a:ahLst/>
            <a:cxnLst/>
            <a:rect l="l" t="t" r="r" b="b"/>
            <a:pathLst>
              <a:path w="7421572" h="6085689">
                <a:moveTo>
                  <a:pt x="0" y="0"/>
                </a:moveTo>
                <a:lnTo>
                  <a:pt x="7421571" y="0"/>
                </a:lnTo>
                <a:lnTo>
                  <a:pt x="7421571" y="6085689"/>
                </a:lnTo>
                <a:lnTo>
                  <a:pt x="0" y="6085689"/>
                </a:lnTo>
                <a:lnTo>
                  <a:pt x="0"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1746571" y="316638"/>
            <a:ext cx="8719027" cy="689610"/>
          </a:xfrm>
          <a:prstGeom prst="rect">
            <a:avLst/>
          </a:prstGeom>
        </p:spPr>
        <p:txBody>
          <a:bodyPr lIns="0" tIns="0" rIns="0" bIns="0" rtlCol="0" anchor="t">
            <a:spAutoFit/>
          </a:bodyPr>
          <a:lstStyle/>
          <a:p>
            <a:pPr marL="0" marR="0" lvl="0" indent="0" algn="ctr" defTabSz="914400" rtl="0" eaLnBrk="1" fontAlgn="auto" latinLnBrk="0" hangingPunct="1">
              <a:lnSpc>
                <a:spcPts val="5040"/>
              </a:lnSpc>
              <a:spcBef>
                <a:spcPct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Model summary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4174148" flipH="1">
            <a:off x="-1016439" y="7327751"/>
            <a:ext cx="3424109" cy="2801544"/>
          </a:xfrm>
          <a:custGeom>
            <a:avLst/>
            <a:gdLst/>
            <a:ahLst/>
            <a:cxnLst/>
            <a:rect l="l" t="t" r="r" b="b"/>
            <a:pathLst>
              <a:path w="3424109" h="2801544">
                <a:moveTo>
                  <a:pt x="3424109" y="0"/>
                </a:moveTo>
                <a:lnTo>
                  <a:pt x="0" y="0"/>
                </a:lnTo>
                <a:lnTo>
                  <a:pt x="0" y="2801543"/>
                </a:lnTo>
                <a:lnTo>
                  <a:pt x="3424109" y="2801543"/>
                </a:lnTo>
                <a:lnTo>
                  <a:pt x="34241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65799" y="8302504"/>
            <a:ext cx="12878442" cy="3608394"/>
          </a:xfrm>
          <a:custGeom>
            <a:avLst/>
            <a:gdLst/>
            <a:ahLst/>
            <a:cxnLst/>
            <a:rect l="l" t="t" r="r" b="b"/>
            <a:pathLst>
              <a:path w="12878442" h="3608394">
                <a:moveTo>
                  <a:pt x="0" y="0"/>
                </a:moveTo>
                <a:lnTo>
                  <a:pt x="12878441" y="0"/>
                </a:lnTo>
                <a:lnTo>
                  <a:pt x="12878441" y="3608394"/>
                </a:lnTo>
                <a:lnTo>
                  <a:pt x="0" y="3608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05285">
            <a:off x="16172707" y="7272"/>
            <a:ext cx="5564319" cy="4552624"/>
          </a:xfrm>
          <a:custGeom>
            <a:avLst/>
            <a:gdLst/>
            <a:ahLst/>
            <a:cxnLst/>
            <a:rect l="l" t="t" r="r" b="b"/>
            <a:pathLst>
              <a:path w="5564319" h="4552624">
                <a:moveTo>
                  <a:pt x="0" y="0"/>
                </a:moveTo>
                <a:lnTo>
                  <a:pt x="5564319" y="0"/>
                </a:lnTo>
                <a:lnTo>
                  <a:pt x="5564319" y="4552624"/>
                </a:lnTo>
                <a:lnTo>
                  <a:pt x="0" y="4552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flipH="1" flipV="1">
            <a:off x="7669717" y="-1368884"/>
            <a:ext cx="11317876" cy="3171141"/>
          </a:xfrm>
          <a:custGeom>
            <a:avLst/>
            <a:gdLst/>
            <a:ahLst/>
            <a:cxnLst/>
            <a:rect l="l" t="t" r="r" b="b"/>
            <a:pathLst>
              <a:path w="11317876" h="3171141">
                <a:moveTo>
                  <a:pt x="11317876" y="3171140"/>
                </a:moveTo>
                <a:lnTo>
                  <a:pt x="0" y="3171140"/>
                </a:lnTo>
                <a:lnTo>
                  <a:pt x="0" y="0"/>
                </a:lnTo>
                <a:lnTo>
                  <a:pt x="11317876" y="0"/>
                </a:lnTo>
                <a:lnTo>
                  <a:pt x="11317876" y="317114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28700" y="0"/>
            <a:ext cx="11619426" cy="1696267"/>
          </a:xfrm>
          <a:custGeom>
            <a:avLst/>
            <a:gdLst/>
            <a:ahLst/>
            <a:cxnLst/>
            <a:rect l="l" t="t" r="r" b="b"/>
            <a:pathLst>
              <a:path w="11619426" h="1696267">
                <a:moveTo>
                  <a:pt x="0" y="0"/>
                </a:moveTo>
                <a:lnTo>
                  <a:pt x="11619426" y="0"/>
                </a:lnTo>
                <a:lnTo>
                  <a:pt x="11619426" y="1696267"/>
                </a:lnTo>
                <a:lnTo>
                  <a:pt x="0" y="16962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2082055" y="1802256"/>
            <a:ext cx="10566071" cy="7851178"/>
          </a:xfrm>
          <a:custGeom>
            <a:avLst/>
            <a:gdLst/>
            <a:ahLst/>
            <a:cxnLst/>
            <a:rect l="l" t="t" r="r" b="b"/>
            <a:pathLst>
              <a:path w="10566071" h="7851178">
                <a:moveTo>
                  <a:pt x="0" y="0"/>
                </a:moveTo>
                <a:lnTo>
                  <a:pt x="10566071" y="0"/>
                </a:lnTo>
                <a:lnTo>
                  <a:pt x="10566071" y="7851178"/>
                </a:lnTo>
                <a:lnTo>
                  <a:pt x="0" y="7851178"/>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2082055" y="285613"/>
            <a:ext cx="10566071" cy="1728470"/>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rPr>
              <a:t>The compression between training and testing accuracy:</a:t>
            </a:r>
          </a:p>
          <a:p>
            <a:pPr marL="0" marR="0" lvl="0" indent="0" algn="ctr" defTabSz="914400" rtl="0" eaLnBrk="1" fontAlgn="auto" latinLnBrk="0" hangingPunct="1">
              <a:lnSpc>
                <a:spcPts val="448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FFFFFF"/>
              </a:solidFill>
              <a:effectLst/>
              <a:uLnTx/>
              <a:uFillTx/>
              <a:latin typeface="Gill Sans Bold"/>
              <a:ea typeface="Gill Sans Bold"/>
              <a:cs typeface="Gill Sans Bold"/>
              <a:sym typeface="Gill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024350"/>
            <a:ext cx="9350282" cy="1035596"/>
          </a:xfrm>
          <a:prstGeom prst="rect">
            <a:avLst/>
          </a:prstGeom>
        </p:spPr>
        <p:txBody>
          <a:bodyPr lIns="0" tIns="0" rIns="0" bIns="0" rtlCol="0" anchor="t">
            <a:spAutoFit/>
          </a:bodyPr>
          <a:lstStyle/>
          <a:p>
            <a:pPr algn="l">
              <a:lnSpc>
                <a:spcPts val="8140"/>
              </a:lnSpc>
            </a:pPr>
            <a:r>
              <a:rPr lang="en-US" sz="7204" b="1">
                <a:solidFill>
                  <a:srgbClr val="FFFFFF"/>
                </a:solidFill>
                <a:latin typeface="Open Sauce Heavy"/>
                <a:ea typeface="Open Sauce Heavy"/>
                <a:cs typeface="Open Sauce Heavy"/>
                <a:sym typeface="Open Sauce Heavy"/>
              </a:rPr>
              <a:t>Project Overview</a:t>
            </a:r>
          </a:p>
        </p:txBody>
      </p:sp>
      <p:sp>
        <p:nvSpPr>
          <p:cNvPr id="4" name="TextBox 4"/>
          <p:cNvSpPr txBox="1"/>
          <p:nvPr/>
        </p:nvSpPr>
        <p:spPr>
          <a:xfrm>
            <a:off x="1028700" y="2590774"/>
            <a:ext cx="9703815" cy="1581150"/>
          </a:xfrm>
          <a:prstGeom prst="rect">
            <a:avLst/>
          </a:prstGeom>
        </p:spPr>
        <p:txBody>
          <a:bodyPr lIns="0" tIns="0" rIns="0" bIns="0" rtlCol="0" anchor="t">
            <a:spAutoFit/>
          </a:bodyPr>
          <a:lstStyle/>
          <a:p>
            <a:pPr algn="just">
              <a:lnSpc>
                <a:spcPts val="4200"/>
              </a:lnSpc>
            </a:pPr>
            <a:r>
              <a:rPr lang="en-US" sz="3000" b="1">
                <a:solidFill>
                  <a:srgbClr val="FFFFFF"/>
                </a:solidFill>
                <a:latin typeface="Open Sans Bold"/>
                <a:ea typeface="Open Sans Bold"/>
                <a:cs typeface="Open Sans Bold"/>
                <a:sym typeface="Open Sans Bold"/>
              </a:rPr>
              <a:t>Objective: </a:t>
            </a:r>
            <a:r>
              <a:rPr lang="en-US" sz="3000">
                <a:solidFill>
                  <a:srgbClr val="FFFFFF"/>
                </a:solidFill>
                <a:latin typeface="Open Sans"/>
                <a:ea typeface="Open Sans"/>
                <a:cs typeface="Open Sans"/>
                <a:sym typeface="Open Sans"/>
              </a:rPr>
              <a:t>Analyze customer sentiment and uncover trends using datasets from product reviews and tweets in both English and Arabic.</a:t>
            </a:r>
          </a:p>
        </p:txBody>
      </p:sp>
      <p:sp>
        <p:nvSpPr>
          <p:cNvPr id="5" name="TextBox 5"/>
          <p:cNvSpPr txBox="1"/>
          <p:nvPr/>
        </p:nvSpPr>
        <p:spPr>
          <a:xfrm>
            <a:off x="1028700" y="4953078"/>
            <a:ext cx="9703815" cy="1581150"/>
          </a:xfrm>
          <a:prstGeom prst="rect">
            <a:avLst/>
          </a:prstGeom>
        </p:spPr>
        <p:txBody>
          <a:bodyPr lIns="0" tIns="0" rIns="0" bIns="0" rtlCol="0" anchor="t">
            <a:spAutoFit/>
          </a:bodyPr>
          <a:lstStyle/>
          <a:p>
            <a:pPr algn="just">
              <a:lnSpc>
                <a:spcPts val="4200"/>
              </a:lnSpc>
            </a:pPr>
            <a:r>
              <a:rPr lang="en-US" sz="3000" b="1">
                <a:solidFill>
                  <a:srgbClr val="FFFFFF"/>
                </a:solidFill>
                <a:latin typeface="Open Sans Bold"/>
                <a:ea typeface="Open Sans Bold"/>
                <a:cs typeface="Open Sans Bold"/>
                <a:sym typeface="Open Sans Bold"/>
              </a:rPr>
              <a:t>Techniques: </a:t>
            </a:r>
            <a:r>
              <a:rPr lang="en-US" sz="3000">
                <a:solidFill>
                  <a:srgbClr val="FFFFFF"/>
                </a:solidFill>
                <a:latin typeface="Open Sans"/>
                <a:ea typeface="Open Sans"/>
                <a:cs typeface="Open Sans"/>
                <a:sym typeface="Open Sans"/>
              </a:rPr>
              <a:t>Apply NLP and machine learning techniques for sentiment classification (positive, negative, neutral).</a:t>
            </a:r>
          </a:p>
        </p:txBody>
      </p:sp>
      <p:sp>
        <p:nvSpPr>
          <p:cNvPr id="6" name="TextBox 6"/>
          <p:cNvSpPr txBox="1"/>
          <p:nvPr/>
        </p:nvSpPr>
        <p:spPr>
          <a:xfrm>
            <a:off x="1028700" y="7143750"/>
            <a:ext cx="9703815" cy="1581150"/>
          </a:xfrm>
          <a:prstGeom prst="rect">
            <a:avLst/>
          </a:prstGeom>
        </p:spPr>
        <p:txBody>
          <a:bodyPr lIns="0" tIns="0" rIns="0" bIns="0" rtlCol="0" anchor="t">
            <a:spAutoFit/>
          </a:bodyPr>
          <a:lstStyle/>
          <a:p>
            <a:pPr algn="just">
              <a:lnSpc>
                <a:spcPts val="4200"/>
              </a:lnSpc>
            </a:pPr>
            <a:r>
              <a:rPr lang="en-US" sz="3000" b="1">
                <a:solidFill>
                  <a:srgbClr val="FFFFFF"/>
                </a:solidFill>
                <a:latin typeface="Open Sans Bold"/>
                <a:ea typeface="Open Sans Bold"/>
                <a:cs typeface="Open Sans Bold"/>
                <a:sym typeface="Open Sans Bold"/>
              </a:rPr>
              <a:t>Goal: </a:t>
            </a:r>
            <a:r>
              <a:rPr lang="en-US" sz="3000">
                <a:solidFill>
                  <a:srgbClr val="FFFFFF"/>
                </a:solidFill>
                <a:latin typeface="Open Sans"/>
                <a:ea typeface="Open Sans"/>
                <a:cs typeface="Open Sans"/>
                <a:sym typeface="Open Sans"/>
              </a:rPr>
              <a:t>Improve prediction accuracy using traditional machine learning and deep learning (e.g., transformers, LSTMs).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AEAF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895" t="-29019" b="-35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H="1" flipV="1">
            <a:off x="6080666" y="-1286086"/>
            <a:ext cx="14678635" cy="4112787"/>
          </a:xfrm>
          <a:custGeom>
            <a:avLst/>
            <a:gdLst/>
            <a:ahLst/>
            <a:cxnLst/>
            <a:rect l="l" t="t" r="r" b="b"/>
            <a:pathLst>
              <a:path w="14678635" h="4112787">
                <a:moveTo>
                  <a:pt x="14678636" y="4112787"/>
                </a:moveTo>
                <a:lnTo>
                  <a:pt x="0" y="4112787"/>
                </a:lnTo>
                <a:lnTo>
                  <a:pt x="0" y="0"/>
                </a:lnTo>
                <a:lnTo>
                  <a:pt x="14678636" y="0"/>
                </a:lnTo>
                <a:lnTo>
                  <a:pt x="14678636" y="411278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rot="-4174148" flipH="1">
            <a:off x="-1273162" y="6074651"/>
            <a:ext cx="4603724" cy="3766684"/>
          </a:xfrm>
          <a:custGeom>
            <a:avLst/>
            <a:gdLst/>
            <a:ahLst/>
            <a:cxnLst/>
            <a:rect l="l" t="t" r="r" b="b"/>
            <a:pathLst>
              <a:path w="4603724" h="3766684">
                <a:moveTo>
                  <a:pt x="4603724" y="0"/>
                </a:moveTo>
                <a:lnTo>
                  <a:pt x="0" y="0"/>
                </a:lnTo>
                <a:lnTo>
                  <a:pt x="0" y="3766683"/>
                </a:lnTo>
                <a:lnTo>
                  <a:pt x="4603724" y="3766683"/>
                </a:lnTo>
                <a:lnTo>
                  <a:pt x="460372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1756902" y="7518902"/>
            <a:ext cx="15675137" cy="4391996"/>
          </a:xfrm>
          <a:custGeom>
            <a:avLst/>
            <a:gdLst/>
            <a:ahLst/>
            <a:cxnLst/>
            <a:rect l="l" t="t" r="r" b="b"/>
            <a:pathLst>
              <a:path w="15675137" h="4391996">
                <a:moveTo>
                  <a:pt x="0" y="0"/>
                </a:moveTo>
                <a:lnTo>
                  <a:pt x="15675137" y="0"/>
                </a:lnTo>
                <a:lnTo>
                  <a:pt x="15675137" y="4391996"/>
                </a:lnTo>
                <a:lnTo>
                  <a:pt x="0" y="4391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805285">
            <a:off x="15231190" y="706482"/>
            <a:ext cx="6621020" cy="5417199"/>
          </a:xfrm>
          <a:custGeom>
            <a:avLst/>
            <a:gdLst/>
            <a:ahLst/>
            <a:cxnLst/>
            <a:rect l="l" t="t" r="r" b="b"/>
            <a:pathLst>
              <a:path w="6621020" h="5417199">
                <a:moveTo>
                  <a:pt x="0" y="0"/>
                </a:moveTo>
                <a:lnTo>
                  <a:pt x="6621021" y="0"/>
                </a:lnTo>
                <a:lnTo>
                  <a:pt x="6621021" y="5417199"/>
                </a:lnTo>
                <a:lnTo>
                  <a:pt x="0" y="5417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3182801" y="4150622"/>
            <a:ext cx="11922398" cy="1966705"/>
          </a:xfrm>
          <a:prstGeom prst="rect">
            <a:avLst/>
          </a:prstGeom>
        </p:spPr>
        <p:txBody>
          <a:bodyPr lIns="0" tIns="0" rIns="0" bIns="0" rtlCol="0" anchor="t">
            <a:spAutoFit/>
          </a:bodyPr>
          <a:lstStyle/>
          <a:p>
            <a:pPr marL="0" marR="0" lvl="0" indent="0" algn="ctr" defTabSz="914400" rtl="0" eaLnBrk="1" fontAlgn="auto" latinLnBrk="0" hangingPunct="1">
              <a:lnSpc>
                <a:spcPts val="12948"/>
              </a:lnSpc>
              <a:spcBef>
                <a:spcPts val="0"/>
              </a:spcBef>
              <a:spcAft>
                <a:spcPts val="0"/>
              </a:spcAft>
              <a:buClrTx/>
              <a:buSzTx/>
              <a:buFontTx/>
              <a:buNone/>
              <a:tabLst/>
              <a:defRPr/>
            </a:pPr>
            <a:r>
              <a:rPr kumimoji="0" lang="en-US" sz="12820" b="1" i="0" u="none" strike="noStrike" kern="1200" cap="none" spc="0" normalizeH="0" baseline="0" noProof="0">
                <a:ln>
                  <a:noFill/>
                </a:ln>
                <a:solidFill>
                  <a:srgbClr val="383C5B"/>
                </a:solidFill>
                <a:effectLst/>
                <a:uLnTx/>
                <a:uFillTx/>
                <a:latin typeface="Gill Sans Bold"/>
                <a:ea typeface="Gill Sans Bold"/>
                <a:cs typeface="Gill Sans Bold"/>
                <a:sym typeface="Gill Sans Bold"/>
              </a:rPr>
              <a:t>Thank You</a:t>
            </a:r>
          </a:p>
        </p:txBody>
      </p:sp>
      <p:pic>
        <p:nvPicPr>
          <p:cNvPr id="8" name="Picture 7">
            <a:extLst>
              <a:ext uri="{FF2B5EF4-FFF2-40B4-BE49-F238E27FC236}">
                <a16:creationId xmlns:a16="http://schemas.microsoft.com/office/drawing/2014/main" id="{BEEBC0B8-DB29-9D53-7C14-B1F18DA4EEA7}"/>
              </a:ext>
            </a:extLst>
          </p:cNvPr>
          <p:cNvPicPr>
            <a:picLocks noChangeAspect="1"/>
          </p:cNvPicPr>
          <p:nvPr/>
        </p:nvPicPr>
        <p:blipFill>
          <a:blip r:embed="rId7"/>
          <a:stretch>
            <a:fillRect/>
          </a:stretch>
        </p:blipFill>
        <p:spPr>
          <a:xfrm>
            <a:off x="13918235" y="3329743"/>
            <a:ext cx="4791871" cy="7200000"/>
          </a:xfrm>
          <a:prstGeom prst="rect">
            <a:avLst/>
          </a:prstGeom>
        </p:spPr>
      </p:pic>
      <p:sp>
        <p:nvSpPr>
          <p:cNvPr id="9" name="Freeform 2"/>
          <p:cNvSpPr/>
          <p:nvPr/>
        </p:nvSpPr>
        <p:spPr>
          <a:xfrm>
            <a:off x="11854730" y="5526180"/>
            <a:ext cx="10492611" cy="10492611"/>
          </a:xfrm>
          <a:custGeom>
            <a:avLst/>
            <a:gdLst/>
            <a:ahLst/>
            <a:cxnLst/>
            <a:rect l="l" t="t" r="r" b="b"/>
            <a:pathLst>
              <a:path w="10492611" h="10492611">
                <a:moveTo>
                  <a:pt x="0" y="0"/>
                </a:moveTo>
                <a:lnTo>
                  <a:pt x="10492611" y="0"/>
                </a:lnTo>
                <a:lnTo>
                  <a:pt x="10492611" y="10492612"/>
                </a:lnTo>
                <a:lnTo>
                  <a:pt x="0" y="10492612"/>
                </a:lnTo>
                <a:lnTo>
                  <a:pt x="0" y="0"/>
                </a:lnTo>
                <a:close/>
              </a:path>
            </a:pathLst>
          </a:custGeom>
          <a:blipFill>
            <a:blip r:embed="rId8"/>
            <a:stretch>
              <a:fillRect/>
            </a:stretch>
          </a:blipFill>
        </p:spPr>
        <p:txBody>
          <a:bodyPr/>
          <a:lstStyle/>
          <a:p>
            <a:endParaRPr lang="en-US"/>
          </a:p>
        </p:txBody>
      </p:sp>
      <p:sp>
        <p:nvSpPr>
          <p:cNvPr id="10" name="Freeform 3"/>
          <p:cNvSpPr/>
          <p:nvPr/>
        </p:nvSpPr>
        <p:spPr>
          <a:xfrm>
            <a:off x="-2643079" y="5143500"/>
            <a:ext cx="10492611" cy="10492611"/>
          </a:xfrm>
          <a:custGeom>
            <a:avLst/>
            <a:gdLst/>
            <a:ahLst/>
            <a:cxnLst/>
            <a:rect l="l" t="t" r="r" b="b"/>
            <a:pathLst>
              <a:path w="10492611" h="10492611">
                <a:moveTo>
                  <a:pt x="0" y="0"/>
                </a:moveTo>
                <a:lnTo>
                  <a:pt x="10492612" y="0"/>
                </a:lnTo>
                <a:lnTo>
                  <a:pt x="10492612" y="10492611"/>
                </a:lnTo>
                <a:lnTo>
                  <a:pt x="0" y="10492611"/>
                </a:lnTo>
                <a:lnTo>
                  <a:pt x="0" y="0"/>
                </a:lnTo>
                <a:close/>
              </a:path>
            </a:pathLst>
          </a:custGeom>
          <a:blipFill>
            <a:blip r:embed="rId8"/>
            <a:stretch>
              <a:fillRect/>
            </a:stretch>
          </a:blipFill>
        </p:spPr>
        <p:txBody>
          <a:bodyPr/>
          <a:lstStyle/>
          <a:p>
            <a:endParaRPr lang="en-US"/>
          </a:p>
        </p:txBody>
      </p:sp>
      <p:sp>
        <p:nvSpPr>
          <p:cNvPr id="11" name="Freeform 6"/>
          <p:cNvSpPr/>
          <p:nvPr/>
        </p:nvSpPr>
        <p:spPr>
          <a:xfrm flipH="1">
            <a:off x="0" y="3085536"/>
            <a:ext cx="4788973" cy="7201464"/>
          </a:xfrm>
          <a:custGeom>
            <a:avLst/>
            <a:gdLst/>
            <a:ahLst/>
            <a:cxnLst/>
            <a:rect l="l" t="t" r="r" b="b"/>
            <a:pathLst>
              <a:path w="4788973" h="7201464">
                <a:moveTo>
                  <a:pt x="4788973" y="0"/>
                </a:moveTo>
                <a:lnTo>
                  <a:pt x="0" y="0"/>
                </a:lnTo>
                <a:lnTo>
                  <a:pt x="0" y="7201464"/>
                </a:lnTo>
                <a:lnTo>
                  <a:pt x="4788973" y="7201464"/>
                </a:lnTo>
                <a:lnTo>
                  <a:pt x="4788973" y="0"/>
                </a:lnTo>
                <a:close/>
              </a:path>
            </a:pathLst>
          </a:custGeom>
          <a:blipFill>
            <a:blip r:embed="rId9"/>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568" r="-8398"/>
            </a:stretch>
          </a:blipFill>
        </p:spPr>
        <p:txBody>
          <a:bodyPr/>
          <a:lstStyle/>
          <a:p>
            <a:endParaRPr lang="en-US"/>
          </a:p>
        </p:txBody>
      </p:sp>
      <p:sp>
        <p:nvSpPr>
          <p:cNvPr id="3" name="TextBox 3"/>
          <p:cNvSpPr txBox="1"/>
          <p:nvPr/>
        </p:nvSpPr>
        <p:spPr>
          <a:xfrm>
            <a:off x="1220981" y="694797"/>
            <a:ext cx="6823196" cy="1035596"/>
          </a:xfrm>
          <a:prstGeom prst="rect">
            <a:avLst/>
          </a:prstGeom>
        </p:spPr>
        <p:txBody>
          <a:bodyPr lIns="0" tIns="0" rIns="0" bIns="0" rtlCol="0" anchor="t">
            <a:spAutoFit/>
          </a:bodyPr>
          <a:lstStyle/>
          <a:p>
            <a:pPr algn="l">
              <a:lnSpc>
                <a:spcPts val="8140"/>
              </a:lnSpc>
            </a:pPr>
            <a:r>
              <a:rPr lang="en-US" sz="7204" b="1">
                <a:solidFill>
                  <a:srgbClr val="FFFFFF"/>
                </a:solidFill>
                <a:latin typeface="Open Sauce Heavy"/>
                <a:ea typeface="Open Sauce Heavy"/>
                <a:cs typeface="Open Sauce Heavy"/>
                <a:sym typeface="Open Sauce Heavy"/>
              </a:rPr>
              <a:t>Data Sources</a:t>
            </a:r>
          </a:p>
        </p:txBody>
      </p:sp>
      <p:sp>
        <p:nvSpPr>
          <p:cNvPr id="4" name="TextBox 4"/>
          <p:cNvSpPr txBox="1"/>
          <p:nvPr/>
        </p:nvSpPr>
        <p:spPr>
          <a:xfrm>
            <a:off x="0" y="5444900"/>
            <a:ext cx="10331842" cy="3496131"/>
          </a:xfrm>
          <a:prstGeom prst="rect">
            <a:avLst/>
          </a:prstGeom>
        </p:spPr>
        <p:txBody>
          <a:bodyPr lIns="0" tIns="0" rIns="0" bIns="0" rtlCol="0" anchor="t">
            <a:spAutoFit/>
          </a:bodyPr>
          <a:lstStyle/>
          <a:p>
            <a:pPr marL="854985" lvl="1" indent="-427492" algn="l">
              <a:lnSpc>
                <a:spcPts val="5544"/>
              </a:lnSpc>
              <a:spcBef>
                <a:spcPct val="0"/>
              </a:spcBef>
              <a:buFont typeface="Arial"/>
              <a:buChar char="•"/>
            </a:pPr>
            <a:r>
              <a:rPr lang="en-US" sz="3960" b="1">
                <a:solidFill>
                  <a:srgbClr val="FFFFFF"/>
                </a:solidFill>
                <a:latin typeface="Open Sans Bold"/>
                <a:ea typeface="Open Sans Bold"/>
                <a:cs typeface="Open Sans Bold"/>
                <a:sym typeface="Open Sans Bold"/>
              </a:rPr>
              <a:t>Dataset 1: </a:t>
            </a:r>
            <a:r>
              <a:rPr lang="en-US" sz="3960" b="1" u="sng">
                <a:solidFill>
                  <a:srgbClr val="FFFFFF"/>
                </a:solidFill>
                <a:latin typeface="Open Sans Bold"/>
                <a:ea typeface="Open Sans Bold"/>
                <a:cs typeface="Open Sans Bold"/>
                <a:sym typeface="Open Sans Bold"/>
                <a:hlinkClick r:id="rId3" tooltip="https://www.kaggle.com/datasets/kazanova/sentiment140"/>
              </a:rPr>
              <a:t>Sentiment140 Dataset</a:t>
            </a:r>
          </a:p>
          <a:p>
            <a:pPr marL="854985" lvl="1" indent="-427492" algn="l">
              <a:lnSpc>
                <a:spcPts val="5544"/>
              </a:lnSpc>
              <a:spcBef>
                <a:spcPct val="0"/>
              </a:spcBef>
              <a:buFont typeface="Arial"/>
              <a:buChar char="•"/>
            </a:pPr>
            <a:r>
              <a:rPr lang="en-US" sz="3960" b="1">
                <a:solidFill>
                  <a:srgbClr val="FFFFFF"/>
                </a:solidFill>
                <a:latin typeface="Open Sans Bold"/>
                <a:ea typeface="Open Sans Bold"/>
                <a:cs typeface="Open Sans Bold"/>
                <a:sym typeface="Open Sans Bold"/>
              </a:rPr>
              <a:t>Dataset 2: </a:t>
            </a:r>
            <a:r>
              <a:rPr lang="en-US" sz="3960" b="1" u="sng">
                <a:solidFill>
                  <a:srgbClr val="FFFFFF"/>
                </a:solidFill>
                <a:latin typeface="Open Sans Bold"/>
                <a:ea typeface="Open Sans Bold"/>
                <a:cs typeface="Open Sans Bold"/>
                <a:sym typeface="Open Sans Bold"/>
                <a:hlinkClick r:id="rId4" tooltip="https://www.kaggle.com/datasets/kritanjalijain/amazon-reviews/data"/>
              </a:rPr>
              <a:t>Amazon Product Reviews</a:t>
            </a:r>
          </a:p>
          <a:p>
            <a:pPr marL="854985" lvl="1" indent="-427492" algn="l">
              <a:lnSpc>
                <a:spcPts val="5544"/>
              </a:lnSpc>
              <a:spcBef>
                <a:spcPct val="0"/>
              </a:spcBef>
              <a:buFont typeface="Arial"/>
              <a:buChar char="•"/>
            </a:pPr>
            <a:r>
              <a:rPr lang="en-US" sz="3960" b="1">
                <a:solidFill>
                  <a:srgbClr val="FFFFFF"/>
                </a:solidFill>
                <a:latin typeface="Open Sans Bold"/>
                <a:ea typeface="Open Sans Bold"/>
                <a:cs typeface="Open Sans Bold"/>
                <a:sym typeface="Open Sans Bold"/>
              </a:rPr>
              <a:t>Dataset 3: </a:t>
            </a:r>
            <a:r>
              <a:rPr lang="en-US" sz="3960" b="1" u="sng">
                <a:solidFill>
                  <a:srgbClr val="FFFFFF"/>
                </a:solidFill>
                <a:latin typeface="Open Sans Bold"/>
                <a:ea typeface="Open Sans Bold"/>
                <a:cs typeface="Open Sans Bold"/>
                <a:sym typeface="Open Sans Bold"/>
                <a:hlinkClick r:id="rId5" tooltip="https://www.kaggle.com/datasets/lakshmi25npathi/imdb-dataset-of-50k-movie-reviews"/>
              </a:rPr>
              <a:t>IMDB Movie Reviews</a:t>
            </a:r>
          </a:p>
          <a:p>
            <a:pPr marL="854985" lvl="1" indent="-427492" algn="l">
              <a:lnSpc>
                <a:spcPts val="5544"/>
              </a:lnSpc>
              <a:spcBef>
                <a:spcPct val="0"/>
              </a:spcBef>
              <a:buFont typeface="Arial"/>
              <a:buChar char="•"/>
            </a:pPr>
            <a:r>
              <a:rPr lang="en-US" sz="3960" b="1">
                <a:solidFill>
                  <a:srgbClr val="FFFFFF"/>
                </a:solidFill>
                <a:latin typeface="Open Sans Bold"/>
                <a:ea typeface="Open Sans Bold"/>
                <a:cs typeface="Open Sans Bold"/>
                <a:sym typeface="Open Sans Bold"/>
              </a:rPr>
              <a:t>Dataset 4: </a:t>
            </a:r>
            <a:r>
              <a:rPr lang="en-US" sz="3960" b="1" u="sng">
                <a:solidFill>
                  <a:srgbClr val="FFFFFF"/>
                </a:solidFill>
                <a:latin typeface="Open Sans Bold"/>
                <a:ea typeface="Open Sans Bold"/>
                <a:cs typeface="Open Sans Bold"/>
                <a:sym typeface="Open Sans Bold"/>
                <a:hlinkClick r:id="rId6" tooltip="https://www.kaggle.com/code/rehab8reda/arabic-sentiment-analysis"/>
              </a:rPr>
              <a:t>Arabic Sentiment Analysis</a:t>
            </a:r>
          </a:p>
          <a:p>
            <a:pPr algn="l">
              <a:lnSpc>
                <a:spcPts val="5544"/>
              </a:lnSpc>
              <a:spcBef>
                <a:spcPct val="0"/>
              </a:spcBef>
            </a:pPr>
            <a:endParaRPr lang="en-US" sz="3960" b="1" u="sng">
              <a:solidFill>
                <a:srgbClr val="FFFFFF"/>
              </a:solidFill>
              <a:latin typeface="Open Sans Bold"/>
              <a:ea typeface="Open Sans Bold"/>
              <a:cs typeface="Open Sans Bold"/>
              <a:sym typeface="Open Sans Bold"/>
              <a:hlinkClick r:id="rId6" tooltip="https://www.kaggle.com/code/rehab8reda/arabic-sentiment-analysi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332"/>
        </a:solidFill>
        <a:effectLst/>
      </p:bgPr>
    </p:bg>
    <p:spTree>
      <p:nvGrpSpPr>
        <p:cNvPr id="1" name=""/>
        <p:cNvGrpSpPr/>
        <p:nvPr/>
      </p:nvGrpSpPr>
      <p:grpSpPr>
        <a:xfrm>
          <a:off x="0" y="0"/>
          <a:ext cx="0" cy="0"/>
          <a:chOff x="0" y="0"/>
          <a:chExt cx="0" cy="0"/>
        </a:xfrm>
      </p:grpSpPr>
      <p:sp>
        <p:nvSpPr>
          <p:cNvPr id="2" name="Freeform 2"/>
          <p:cNvSpPr/>
          <p:nvPr/>
        </p:nvSpPr>
        <p:spPr>
          <a:xfrm>
            <a:off x="2607271" y="2941624"/>
            <a:ext cx="4047110" cy="4047110"/>
          </a:xfrm>
          <a:custGeom>
            <a:avLst/>
            <a:gdLst/>
            <a:ahLst/>
            <a:cxnLst/>
            <a:rect l="l" t="t" r="r" b="b"/>
            <a:pathLst>
              <a:path w="4047110" h="4047110">
                <a:moveTo>
                  <a:pt x="0" y="0"/>
                </a:moveTo>
                <a:lnTo>
                  <a:pt x="4047109" y="0"/>
                </a:lnTo>
                <a:lnTo>
                  <a:pt x="4047109" y="4047110"/>
                </a:lnTo>
                <a:lnTo>
                  <a:pt x="0" y="4047110"/>
                </a:lnTo>
                <a:lnTo>
                  <a:pt x="0" y="0"/>
                </a:lnTo>
                <a:close/>
              </a:path>
            </a:pathLst>
          </a:custGeom>
          <a:blipFill>
            <a:blip r:embed="rId2"/>
            <a:stretch>
              <a:fillRect/>
            </a:stretch>
          </a:blipFill>
        </p:spPr>
        <p:txBody>
          <a:bodyPr/>
          <a:lstStyle/>
          <a:p>
            <a:endParaRPr lang="en-US"/>
          </a:p>
        </p:txBody>
      </p:sp>
      <p:sp>
        <p:nvSpPr>
          <p:cNvPr id="3" name="Freeform 3"/>
          <p:cNvSpPr/>
          <p:nvPr/>
        </p:nvSpPr>
        <p:spPr>
          <a:xfrm>
            <a:off x="7120445" y="2941624"/>
            <a:ext cx="4047110" cy="4047110"/>
          </a:xfrm>
          <a:custGeom>
            <a:avLst/>
            <a:gdLst/>
            <a:ahLst/>
            <a:cxnLst/>
            <a:rect l="l" t="t" r="r" b="b"/>
            <a:pathLst>
              <a:path w="4047110" h="4047110">
                <a:moveTo>
                  <a:pt x="0" y="0"/>
                </a:moveTo>
                <a:lnTo>
                  <a:pt x="4047110" y="0"/>
                </a:lnTo>
                <a:lnTo>
                  <a:pt x="4047110" y="4047110"/>
                </a:lnTo>
                <a:lnTo>
                  <a:pt x="0" y="4047110"/>
                </a:lnTo>
                <a:lnTo>
                  <a:pt x="0" y="0"/>
                </a:lnTo>
                <a:close/>
              </a:path>
            </a:pathLst>
          </a:custGeom>
          <a:blipFill>
            <a:blip r:embed="rId2"/>
            <a:stretch>
              <a:fillRect/>
            </a:stretch>
          </a:blipFill>
        </p:spPr>
        <p:txBody>
          <a:bodyPr/>
          <a:lstStyle/>
          <a:p>
            <a:endParaRPr lang="en-US"/>
          </a:p>
        </p:txBody>
      </p:sp>
      <p:sp>
        <p:nvSpPr>
          <p:cNvPr id="4" name="Freeform 4"/>
          <p:cNvSpPr/>
          <p:nvPr/>
        </p:nvSpPr>
        <p:spPr>
          <a:xfrm>
            <a:off x="11633620" y="2972132"/>
            <a:ext cx="4047110" cy="4047110"/>
          </a:xfrm>
          <a:custGeom>
            <a:avLst/>
            <a:gdLst/>
            <a:ahLst/>
            <a:cxnLst/>
            <a:rect l="l" t="t" r="r" b="b"/>
            <a:pathLst>
              <a:path w="4047110" h="4047110">
                <a:moveTo>
                  <a:pt x="0" y="0"/>
                </a:moveTo>
                <a:lnTo>
                  <a:pt x="4047109" y="0"/>
                </a:lnTo>
                <a:lnTo>
                  <a:pt x="4047109" y="4047109"/>
                </a:lnTo>
                <a:lnTo>
                  <a:pt x="0" y="4047109"/>
                </a:lnTo>
                <a:lnTo>
                  <a:pt x="0" y="0"/>
                </a:lnTo>
                <a:close/>
              </a:path>
            </a:pathLst>
          </a:custGeom>
          <a:blipFill>
            <a:blip r:embed="rId2"/>
            <a:stretch>
              <a:fillRect/>
            </a:stretch>
          </a:blipFill>
        </p:spPr>
        <p:txBody>
          <a:bodyPr/>
          <a:lstStyle/>
          <a:p>
            <a:endParaRPr lang="en-US"/>
          </a:p>
        </p:txBody>
      </p:sp>
      <p:sp>
        <p:nvSpPr>
          <p:cNvPr id="5" name="AutoShape 5"/>
          <p:cNvSpPr/>
          <p:nvPr/>
        </p:nvSpPr>
        <p:spPr>
          <a:xfrm>
            <a:off x="10655508" y="5074253"/>
            <a:ext cx="1611964" cy="0"/>
          </a:xfrm>
          <a:prstGeom prst="line">
            <a:avLst/>
          </a:prstGeom>
          <a:ln w="57150" cap="rnd">
            <a:solidFill>
              <a:srgbClr val="5CE5F8"/>
            </a:solidFill>
            <a:prstDash val="sysDot"/>
            <a:headEnd type="none" w="sm" len="sm"/>
            <a:tailEnd type="none" w="sm" len="sm"/>
          </a:ln>
        </p:spPr>
        <p:txBody>
          <a:bodyPr/>
          <a:lstStyle/>
          <a:p>
            <a:endParaRPr lang="en-US"/>
          </a:p>
        </p:txBody>
      </p:sp>
      <p:sp>
        <p:nvSpPr>
          <p:cNvPr id="6" name="AutoShape 6"/>
          <p:cNvSpPr/>
          <p:nvPr/>
        </p:nvSpPr>
        <p:spPr>
          <a:xfrm>
            <a:off x="6094195" y="4993727"/>
            <a:ext cx="1561128" cy="0"/>
          </a:xfrm>
          <a:prstGeom prst="line">
            <a:avLst/>
          </a:prstGeom>
          <a:ln w="57150" cap="rnd">
            <a:solidFill>
              <a:srgbClr val="0FFFFA"/>
            </a:solidFill>
            <a:prstDash val="sysDot"/>
            <a:headEnd type="none" w="sm" len="sm"/>
            <a:tailEnd type="none" w="sm" len="sm"/>
          </a:ln>
        </p:spPr>
        <p:txBody>
          <a:bodyPr/>
          <a:lstStyle/>
          <a:p>
            <a:endParaRPr lang="en-US"/>
          </a:p>
        </p:txBody>
      </p:sp>
      <p:sp>
        <p:nvSpPr>
          <p:cNvPr id="7" name="Freeform 7"/>
          <p:cNvSpPr/>
          <p:nvPr/>
        </p:nvSpPr>
        <p:spPr>
          <a:xfrm>
            <a:off x="0" y="-5982468"/>
            <a:ext cx="20964209" cy="9372748"/>
          </a:xfrm>
          <a:custGeom>
            <a:avLst/>
            <a:gdLst/>
            <a:ahLst/>
            <a:cxnLst/>
            <a:rect l="l" t="t" r="r" b="b"/>
            <a:pathLst>
              <a:path w="20964209" h="9372748">
                <a:moveTo>
                  <a:pt x="0" y="0"/>
                </a:moveTo>
                <a:lnTo>
                  <a:pt x="20964209" y="0"/>
                </a:lnTo>
                <a:lnTo>
                  <a:pt x="20964209" y="9372748"/>
                </a:lnTo>
                <a:lnTo>
                  <a:pt x="0" y="9372748"/>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4226908" y="1000693"/>
            <a:ext cx="9610678" cy="1283970"/>
          </a:xfrm>
          <a:prstGeom prst="rect">
            <a:avLst/>
          </a:prstGeom>
        </p:spPr>
        <p:txBody>
          <a:bodyPr lIns="0" tIns="0" rIns="0" bIns="0" rtlCol="0" anchor="t">
            <a:spAutoFit/>
          </a:bodyPr>
          <a:lstStyle/>
          <a:p>
            <a:pPr marL="0" lvl="0" indent="0" algn="ctr">
              <a:lnSpc>
                <a:spcPts val="8640"/>
              </a:lnSpc>
              <a:spcBef>
                <a:spcPct val="0"/>
              </a:spcBef>
            </a:pPr>
            <a:r>
              <a:rPr lang="en-US" sz="12000">
                <a:solidFill>
                  <a:srgbClr val="0FFFFA"/>
                </a:solidFill>
                <a:latin typeface="Computer Says No"/>
                <a:ea typeface="Computer Says No"/>
                <a:cs typeface="Computer Says No"/>
                <a:sym typeface="Computer Says No"/>
              </a:rPr>
              <a:t>METHODOLOGY</a:t>
            </a:r>
          </a:p>
        </p:txBody>
      </p:sp>
      <p:sp>
        <p:nvSpPr>
          <p:cNvPr id="9" name="TextBox 9"/>
          <p:cNvSpPr txBox="1"/>
          <p:nvPr/>
        </p:nvSpPr>
        <p:spPr>
          <a:xfrm>
            <a:off x="3848044" y="4651022"/>
            <a:ext cx="1565563" cy="1364752"/>
          </a:xfrm>
          <a:prstGeom prst="rect">
            <a:avLst/>
          </a:prstGeom>
        </p:spPr>
        <p:txBody>
          <a:bodyPr lIns="0" tIns="0" rIns="0" bIns="0" rtlCol="0" anchor="t">
            <a:spAutoFit/>
          </a:bodyPr>
          <a:lstStyle/>
          <a:p>
            <a:pPr marL="0" lvl="0" indent="0" algn="ctr">
              <a:lnSpc>
                <a:spcPts val="9224"/>
              </a:lnSpc>
              <a:spcBef>
                <a:spcPct val="0"/>
              </a:spcBef>
            </a:pPr>
            <a:r>
              <a:rPr lang="en-US" sz="12811">
                <a:solidFill>
                  <a:srgbClr val="0FFFFA"/>
                </a:solidFill>
                <a:latin typeface="Computer Says No"/>
                <a:ea typeface="Computer Says No"/>
                <a:cs typeface="Computer Says No"/>
                <a:sym typeface="Computer Says No"/>
              </a:rPr>
              <a:t>01</a:t>
            </a:r>
          </a:p>
        </p:txBody>
      </p:sp>
      <p:sp>
        <p:nvSpPr>
          <p:cNvPr id="10" name="TextBox 10"/>
          <p:cNvSpPr txBox="1"/>
          <p:nvPr/>
        </p:nvSpPr>
        <p:spPr>
          <a:xfrm>
            <a:off x="8382839" y="4573315"/>
            <a:ext cx="1565563" cy="1364752"/>
          </a:xfrm>
          <a:prstGeom prst="rect">
            <a:avLst/>
          </a:prstGeom>
        </p:spPr>
        <p:txBody>
          <a:bodyPr lIns="0" tIns="0" rIns="0" bIns="0" rtlCol="0" anchor="t">
            <a:spAutoFit/>
          </a:bodyPr>
          <a:lstStyle/>
          <a:p>
            <a:pPr marL="0" lvl="0" indent="0" algn="ctr">
              <a:lnSpc>
                <a:spcPts val="9224"/>
              </a:lnSpc>
              <a:spcBef>
                <a:spcPct val="0"/>
              </a:spcBef>
            </a:pPr>
            <a:r>
              <a:rPr lang="en-US" sz="12811">
                <a:solidFill>
                  <a:srgbClr val="0FFFFA"/>
                </a:solidFill>
                <a:latin typeface="Computer Says No"/>
                <a:ea typeface="Computer Says No"/>
                <a:cs typeface="Computer Says No"/>
                <a:sym typeface="Computer Says No"/>
              </a:rPr>
              <a:t>02</a:t>
            </a:r>
          </a:p>
        </p:txBody>
      </p:sp>
      <p:sp>
        <p:nvSpPr>
          <p:cNvPr id="11" name="TextBox 11"/>
          <p:cNvSpPr txBox="1"/>
          <p:nvPr/>
        </p:nvSpPr>
        <p:spPr>
          <a:xfrm>
            <a:off x="12917634" y="4653840"/>
            <a:ext cx="1565563" cy="1364752"/>
          </a:xfrm>
          <a:prstGeom prst="rect">
            <a:avLst/>
          </a:prstGeom>
        </p:spPr>
        <p:txBody>
          <a:bodyPr lIns="0" tIns="0" rIns="0" bIns="0" rtlCol="0" anchor="t">
            <a:spAutoFit/>
          </a:bodyPr>
          <a:lstStyle/>
          <a:p>
            <a:pPr marL="0" lvl="0" indent="0" algn="ctr">
              <a:lnSpc>
                <a:spcPts val="9224"/>
              </a:lnSpc>
              <a:spcBef>
                <a:spcPct val="0"/>
              </a:spcBef>
            </a:pPr>
            <a:r>
              <a:rPr lang="en-US" sz="12811">
                <a:solidFill>
                  <a:srgbClr val="0FFFFA"/>
                </a:solidFill>
                <a:latin typeface="Computer Says No"/>
                <a:ea typeface="Computer Says No"/>
                <a:cs typeface="Computer Says No"/>
                <a:sym typeface="Computer Says No"/>
              </a:rPr>
              <a:t>03</a:t>
            </a:r>
          </a:p>
        </p:txBody>
      </p:sp>
      <p:sp>
        <p:nvSpPr>
          <p:cNvPr id="12" name="TextBox 12"/>
          <p:cNvSpPr txBox="1"/>
          <p:nvPr/>
        </p:nvSpPr>
        <p:spPr>
          <a:xfrm>
            <a:off x="11753513" y="7147196"/>
            <a:ext cx="3742370" cy="2213162"/>
          </a:xfrm>
          <a:prstGeom prst="rect">
            <a:avLst/>
          </a:prstGeom>
        </p:spPr>
        <p:txBody>
          <a:bodyPr lIns="0" tIns="0" rIns="0" bIns="0" rtlCol="0" anchor="t">
            <a:spAutoFit/>
          </a:bodyPr>
          <a:lstStyle/>
          <a:p>
            <a:pPr algn="ctr">
              <a:lnSpc>
                <a:spcPts val="3596"/>
              </a:lnSpc>
            </a:pPr>
            <a:r>
              <a:rPr lang="en-US" sz="2219">
                <a:solidFill>
                  <a:srgbClr val="FFFFFF"/>
                </a:solidFill>
                <a:latin typeface="Poppins Light"/>
                <a:ea typeface="Poppins Light"/>
                <a:cs typeface="Poppins Light"/>
                <a:sym typeface="Poppins Light"/>
              </a:rPr>
              <a:t>Model Training: Applying ML algorithms and deep learning models such as LSTMs, transformers, and RNNs.</a:t>
            </a:r>
          </a:p>
        </p:txBody>
      </p:sp>
      <p:sp>
        <p:nvSpPr>
          <p:cNvPr id="13" name="TextBox 13"/>
          <p:cNvSpPr txBox="1"/>
          <p:nvPr/>
        </p:nvSpPr>
        <p:spPr>
          <a:xfrm>
            <a:off x="7223198" y="7147196"/>
            <a:ext cx="3742370" cy="2213162"/>
          </a:xfrm>
          <a:prstGeom prst="rect">
            <a:avLst/>
          </a:prstGeom>
        </p:spPr>
        <p:txBody>
          <a:bodyPr lIns="0" tIns="0" rIns="0" bIns="0" rtlCol="0" anchor="t">
            <a:spAutoFit/>
          </a:bodyPr>
          <a:lstStyle/>
          <a:p>
            <a:pPr algn="ctr">
              <a:lnSpc>
                <a:spcPts val="3596"/>
              </a:lnSpc>
            </a:pPr>
            <a:r>
              <a:rPr lang="en-US" sz="2219">
                <a:solidFill>
                  <a:srgbClr val="FFFFFF"/>
                </a:solidFill>
                <a:latin typeface="Poppins Light"/>
                <a:ea typeface="Poppins Light"/>
                <a:cs typeface="Poppins Light"/>
                <a:sym typeface="Poppins Light"/>
              </a:rPr>
              <a:t>Feature Engineering: Using word embeddings (GloVe for English, custom embeddings for Arabic) to capture word semantics.</a:t>
            </a:r>
          </a:p>
        </p:txBody>
      </p:sp>
      <p:sp>
        <p:nvSpPr>
          <p:cNvPr id="14" name="TextBox 14"/>
          <p:cNvSpPr txBox="1"/>
          <p:nvPr/>
        </p:nvSpPr>
        <p:spPr>
          <a:xfrm>
            <a:off x="2692882" y="7147196"/>
            <a:ext cx="3742370" cy="2213162"/>
          </a:xfrm>
          <a:prstGeom prst="rect">
            <a:avLst/>
          </a:prstGeom>
        </p:spPr>
        <p:txBody>
          <a:bodyPr lIns="0" tIns="0" rIns="0" bIns="0" rtlCol="0" anchor="t">
            <a:spAutoFit/>
          </a:bodyPr>
          <a:lstStyle/>
          <a:p>
            <a:pPr algn="ctr">
              <a:lnSpc>
                <a:spcPts val="3596"/>
              </a:lnSpc>
            </a:pPr>
            <a:r>
              <a:rPr lang="en-US" sz="2219">
                <a:solidFill>
                  <a:srgbClr val="FFFFFF"/>
                </a:solidFill>
                <a:latin typeface="Poppins Light"/>
                <a:ea typeface="Poppins Light"/>
                <a:cs typeface="Poppins Light"/>
                <a:sym typeface="Poppins Light"/>
              </a:rPr>
              <a:t>Data Preprocessing: Cleaning, tokenization, and padding to handle both English and Arabic text.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sp>
        <p:nvSpPr>
          <p:cNvPr id="3" name="TextBox 3"/>
          <p:cNvSpPr txBox="1"/>
          <p:nvPr/>
        </p:nvSpPr>
        <p:spPr>
          <a:xfrm>
            <a:off x="1028700" y="488087"/>
            <a:ext cx="9185760" cy="2064296"/>
          </a:xfrm>
          <a:prstGeom prst="rect">
            <a:avLst/>
          </a:prstGeom>
        </p:spPr>
        <p:txBody>
          <a:bodyPr lIns="0" tIns="0" rIns="0" bIns="0" rtlCol="0" anchor="t">
            <a:spAutoFit/>
          </a:bodyPr>
          <a:lstStyle/>
          <a:p>
            <a:pPr algn="l">
              <a:lnSpc>
                <a:spcPts val="8140"/>
              </a:lnSpc>
            </a:pPr>
            <a:r>
              <a:rPr lang="en-US" sz="7204" b="1">
                <a:solidFill>
                  <a:srgbClr val="FFFFFF"/>
                </a:solidFill>
                <a:latin typeface="Open Sauce Heavy"/>
                <a:ea typeface="Open Sauce Heavy"/>
                <a:cs typeface="Open Sauce Heavy"/>
                <a:sym typeface="Open Sauce Heavy"/>
              </a:rPr>
              <a:t>Models &amp; Techniques</a:t>
            </a:r>
          </a:p>
        </p:txBody>
      </p:sp>
      <p:sp>
        <p:nvSpPr>
          <p:cNvPr id="4" name="TextBox 4"/>
          <p:cNvSpPr txBox="1"/>
          <p:nvPr/>
        </p:nvSpPr>
        <p:spPr>
          <a:xfrm>
            <a:off x="1028700" y="3585917"/>
            <a:ext cx="8115300" cy="4247797"/>
          </a:xfrm>
          <a:prstGeom prst="rect">
            <a:avLst/>
          </a:prstGeom>
        </p:spPr>
        <p:txBody>
          <a:bodyPr lIns="0" tIns="0" rIns="0" bIns="0" rtlCol="0" anchor="t">
            <a:spAutoFit/>
          </a:bodyPr>
          <a:lstStyle/>
          <a:p>
            <a:pPr algn="just">
              <a:lnSpc>
                <a:spcPts val="4200"/>
              </a:lnSpc>
            </a:pPr>
            <a:r>
              <a:rPr lang="en-US" sz="3000" b="1">
                <a:solidFill>
                  <a:srgbClr val="FFFFFF"/>
                </a:solidFill>
                <a:latin typeface="Open Sans Bold"/>
                <a:ea typeface="Open Sans Bold"/>
                <a:cs typeface="Open Sans Bold"/>
                <a:sym typeface="Open Sans Bold"/>
              </a:rPr>
              <a:t>Lorem ipsum dolor sit amet, consectetur adipiscing elit. Duis tempor porttitor velit nec accumsan. Integer vehicula augue at purus maximus placerat. </a:t>
            </a:r>
          </a:p>
          <a:p>
            <a:pPr algn="just">
              <a:lnSpc>
                <a:spcPts val="4200"/>
              </a:lnSpc>
            </a:pPr>
            <a:endParaRPr lang="en-US" sz="3000" b="1">
              <a:solidFill>
                <a:srgbClr val="FFFFFF"/>
              </a:solidFill>
              <a:latin typeface="Open Sans Bold"/>
              <a:ea typeface="Open Sans Bold"/>
              <a:cs typeface="Open Sans Bold"/>
              <a:sym typeface="Open Sans Bold"/>
            </a:endParaRPr>
          </a:p>
          <a:p>
            <a:pPr algn="just">
              <a:lnSpc>
                <a:spcPts val="4200"/>
              </a:lnSpc>
            </a:pPr>
            <a:r>
              <a:rPr lang="en-US" sz="3000" b="1">
                <a:solidFill>
                  <a:srgbClr val="FFFFFF"/>
                </a:solidFill>
                <a:latin typeface="Open Sans Bold"/>
                <a:ea typeface="Open Sans Bold"/>
                <a:cs typeface="Open Sans Bold"/>
                <a:sym typeface="Open Sans Bold"/>
              </a:rPr>
              <a:t>In id nisl nec odio varius sodales. In pellentesque massa eu tempor congue. In in vestibulum nibh.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242E"/>
        </a:solidFill>
        <a:effectLst/>
      </p:bgPr>
    </p:bg>
    <p:spTree>
      <p:nvGrpSpPr>
        <p:cNvPr id="1" name=""/>
        <p:cNvGrpSpPr/>
        <p:nvPr/>
      </p:nvGrpSpPr>
      <p:grpSpPr>
        <a:xfrm>
          <a:off x="0" y="0"/>
          <a:ext cx="0" cy="0"/>
          <a:chOff x="0" y="0"/>
          <a:chExt cx="0" cy="0"/>
        </a:xfrm>
      </p:grpSpPr>
      <p:sp>
        <p:nvSpPr>
          <p:cNvPr id="2" name="TextBox 2"/>
          <p:cNvSpPr txBox="1"/>
          <p:nvPr/>
        </p:nvSpPr>
        <p:spPr>
          <a:xfrm>
            <a:off x="1555691" y="2154563"/>
            <a:ext cx="8854596" cy="653623"/>
          </a:xfrm>
          <a:prstGeom prst="rect">
            <a:avLst/>
          </a:prstGeom>
        </p:spPr>
        <p:txBody>
          <a:bodyPr lIns="0" tIns="0" rIns="0" bIns="0" rtlCol="0" anchor="t">
            <a:spAutoFit/>
          </a:bodyPr>
          <a:lstStyle/>
          <a:p>
            <a:pPr algn="l">
              <a:lnSpc>
                <a:spcPts val="5316"/>
              </a:lnSpc>
            </a:pPr>
            <a:r>
              <a:rPr lang="en-US" sz="3281">
                <a:solidFill>
                  <a:srgbClr val="FFFFFF"/>
                </a:solidFill>
                <a:latin typeface="Poppins Light"/>
                <a:ea typeface="Poppins Light"/>
                <a:cs typeface="Poppins Light"/>
                <a:sym typeface="Poppins Light"/>
              </a:rPr>
              <a:t>Sentiment Analysis of Twitter Data</a:t>
            </a:r>
          </a:p>
        </p:txBody>
      </p:sp>
      <p:sp>
        <p:nvSpPr>
          <p:cNvPr id="3" name="TextBox 3"/>
          <p:cNvSpPr txBox="1"/>
          <p:nvPr/>
        </p:nvSpPr>
        <p:spPr>
          <a:xfrm>
            <a:off x="352059" y="2312229"/>
            <a:ext cx="928987" cy="833592"/>
          </a:xfrm>
          <a:prstGeom prst="rect">
            <a:avLst/>
          </a:prstGeom>
        </p:spPr>
        <p:txBody>
          <a:bodyPr lIns="0" tIns="0" rIns="0" bIns="0" rtlCol="0" anchor="t">
            <a:spAutoFit/>
          </a:bodyPr>
          <a:lstStyle/>
          <a:p>
            <a:pPr marL="0" lvl="0" indent="0" algn="ctr">
              <a:lnSpc>
                <a:spcPts val="5516"/>
              </a:lnSpc>
              <a:spcBef>
                <a:spcPct val="0"/>
              </a:spcBef>
            </a:pPr>
            <a:r>
              <a:rPr lang="en-US" sz="7661">
                <a:solidFill>
                  <a:srgbClr val="01E9F8"/>
                </a:solidFill>
                <a:latin typeface="Computer Says No"/>
                <a:ea typeface="Computer Says No"/>
                <a:cs typeface="Computer Says No"/>
                <a:sym typeface="Computer Says No"/>
              </a:rPr>
              <a:t>01</a:t>
            </a:r>
          </a:p>
        </p:txBody>
      </p:sp>
      <p:sp>
        <p:nvSpPr>
          <p:cNvPr id="4" name="Freeform 4"/>
          <p:cNvSpPr/>
          <p:nvPr/>
        </p:nvSpPr>
        <p:spPr>
          <a:xfrm>
            <a:off x="33678" y="1801331"/>
            <a:ext cx="1522013" cy="1522013"/>
          </a:xfrm>
          <a:custGeom>
            <a:avLst/>
            <a:gdLst/>
            <a:ahLst/>
            <a:cxnLst/>
            <a:rect l="l" t="t" r="r" b="b"/>
            <a:pathLst>
              <a:path w="1522013" h="1522013">
                <a:moveTo>
                  <a:pt x="0" y="0"/>
                </a:moveTo>
                <a:lnTo>
                  <a:pt x="1522013" y="0"/>
                </a:lnTo>
                <a:lnTo>
                  <a:pt x="1522013" y="1522013"/>
                </a:lnTo>
                <a:lnTo>
                  <a:pt x="0" y="1522013"/>
                </a:lnTo>
                <a:lnTo>
                  <a:pt x="0" y="0"/>
                </a:lnTo>
                <a:close/>
              </a:path>
            </a:pathLst>
          </a:custGeom>
          <a:blipFill>
            <a:blip r:embed="rId2"/>
            <a:stretch>
              <a:fillRect/>
            </a:stretch>
          </a:blipFill>
        </p:spPr>
        <p:txBody>
          <a:bodyPr/>
          <a:lstStyle/>
          <a:p>
            <a:endParaRPr lang="en-US"/>
          </a:p>
        </p:txBody>
      </p:sp>
      <p:sp>
        <p:nvSpPr>
          <p:cNvPr id="5" name="Freeform 5"/>
          <p:cNvSpPr/>
          <p:nvPr/>
        </p:nvSpPr>
        <p:spPr>
          <a:xfrm rot="-515342">
            <a:off x="7510693" y="820140"/>
            <a:ext cx="11446428" cy="7626183"/>
          </a:xfrm>
          <a:custGeom>
            <a:avLst/>
            <a:gdLst/>
            <a:ahLst/>
            <a:cxnLst/>
            <a:rect l="l" t="t" r="r" b="b"/>
            <a:pathLst>
              <a:path w="11446428" h="7626183">
                <a:moveTo>
                  <a:pt x="0" y="0"/>
                </a:moveTo>
                <a:lnTo>
                  <a:pt x="11446428" y="0"/>
                </a:lnTo>
                <a:lnTo>
                  <a:pt x="11446428" y="7626183"/>
                </a:lnTo>
                <a:lnTo>
                  <a:pt x="0" y="7626183"/>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811575" y="658177"/>
            <a:ext cx="11613435" cy="1283970"/>
          </a:xfrm>
          <a:prstGeom prst="rect">
            <a:avLst/>
          </a:prstGeom>
        </p:spPr>
        <p:txBody>
          <a:bodyPr lIns="0" tIns="0" rIns="0" bIns="0" rtlCol="0" anchor="t">
            <a:spAutoFit/>
          </a:bodyPr>
          <a:lstStyle/>
          <a:p>
            <a:pPr marL="0" lvl="0" indent="0" algn="l">
              <a:lnSpc>
                <a:spcPts val="8640"/>
              </a:lnSpc>
              <a:spcBef>
                <a:spcPct val="0"/>
              </a:spcBef>
            </a:pPr>
            <a:r>
              <a:rPr lang="en-US" sz="12000">
                <a:solidFill>
                  <a:srgbClr val="01E9F8"/>
                </a:solidFill>
                <a:latin typeface="Computer Says No"/>
                <a:ea typeface="Computer Says No"/>
                <a:cs typeface="Computer Says No"/>
                <a:sym typeface="Computer Says No"/>
              </a:rPr>
              <a:t>OUR PROJECTS</a:t>
            </a:r>
          </a:p>
        </p:txBody>
      </p:sp>
      <p:sp>
        <p:nvSpPr>
          <p:cNvPr id="7" name="TextBox 7"/>
          <p:cNvSpPr txBox="1"/>
          <p:nvPr/>
        </p:nvSpPr>
        <p:spPr>
          <a:xfrm>
            <a:off x="2803059" y="3647598"/>
            <a:ext cx="10505096" cy="653623"/>
          </a:xfrm>
          <a:prstGeom prst="rect">
            <a:avLst/>
          </a:prstGeom>
        </p:spPr>
        <p:txBody>
          <a:bodyPr lIns="0" tIns="0" rIns="0" bIns="0" rtlCol="0" anchor="t">
            <a:spAutoFit/>
          </a:bodyPr>
          <a:lstStyle/>
          <a:p>
            <a:pPr algn="l">
              <a:lnSpc>
                <a:spcPts val="5316"/>
              </a:lnSpc>
            </a:pPr>
            <a:r>
              <a:rPr lang="en-US" sz="3281">
                <a:solidFill>
                  <a:srgbClr val="FFFFFF"/>
                </a:solidFill>
                <a:latin typeface="Poppins Light"/>
                <a:ea typeface="Poppins Light"/>
                <a:cs typeface="Poppins Light"/>
                <a:sym typeface="Poppins Light"/>
              </a:rPr>
              <a:t>Sentiment Analysis of IMDB Movie Reviews</a:t>
            </a:r>
          </a:p>
        </p:txBody>
      </p:sp>
      <p:sp>
        <p:nvSpPr>
          <p:cNvPr id="8" name="TextBox 8"/>
          <p:cNvSpPr txBox="1"/>
          <p:nvPr/>
        </p:nvSpPr>
        <p:spPr>
          <a:xfrm>
            <a:off x="1577559" y="3805263"/>
            <a:ext cx="928987" cy="833592"/>
          </a:xfrm>
          <a:prstGeom prst="rect">
            <a:avLst/>
          </a:prstGeom>
        </p:spPr>
        <p:txBody>
          <a:bodyPr lIns="0" tIns="0" rIns="0" bIns="0" rtlCol="0" anchor="t">
            <a:spAutoFit/>
          </a:bodyPr>
          <a:lstStyle/>
          <a:p>
            <a:pPr marL="0" lvl="0" indent="0" algn="ctr">
              <a:lnSpc>
                <a:spcPts val="5516"/>
              </a:lnSpc>
              <a:spcBef>
                <a:spcPct val="0"/>
              </a:spcBef>
            </a:pPr>
            <a:r>
              <a:rPr lang="en-US" sz="7661">
                <a:solidFill>
                  <a:srgbClr val="01E9F8"/>
                </a:solidFill>
                <a:latin typeface="Computer Says No"/>
                <a:ea typeface="Computer Says No"/>
                <a:cs typeface="Computer Says No"/>
                <a:sym typeface="Computer Says No"/>
              </a:rPr>
              <a:t>02</a:t>
            </a:r>
          </a:p>
        </p:txBody>
      </p:sp>
      <p:sp>
        <p:nvSpPr>
          <p:cNvPr id="9" name="Freeform 9"/>
          <p:cNvSpPr/>
          <p:nvPr/>
        </p:nvSpPr>
        <p:spPr>
          <a:xfrm>
            <a:off x="1281046" y="3294365"/>
            <a:ext cx="1522013" cy="1522013"/>
          </a:xfrm>
          <a:custGeom>
            <a:avLst/>
            <a:gdLst/>
            <a:ahLst/>
            <a:cxnLst/>
            <a:rect l="l" t="t" r="r" b="b"/>
            <a:pathLst>
              <a:path w="1522013" h="1522013">
                <a:moveTo>
                  <a:pt x="0" y="0"/>
                </a:moveTo>
                <a:lnTo>
                  <a:pt x="1522013" y="0"/>
                </a:lnTo>
                <a:lnTo>
                  <a:pt x="1522013" y="1522014"/>
                </a:lnTo>
                <a:lnTo>
                  <a:pt x="0" y="1522014"/>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4028559" y="5393045"/>
            <a:ext cx="10505096" cy="653623"/>
          </a:xfrm>
          <a:prstGeom prst="rect">
            <a:avLst/>
          </a:prstGeom>
        </p:spPr>
        <p:txBody>
          <a:bodyPr lIns="0" tIns="0" rIns="0" bIns="0" rtlCol="0" anchor="t">
            <a:spAutoFit/>
          </a:bodyPr>
          <a:lstStyle/>
          <a:p>
            <a:pPr algn="l">
              <a:lnSpc>
                <a:spcPts val="5316"/>
              </a:lnSpc>
            </a:pPr>
            <a:r>
              <a:rPr lang="en-US" sz="3281">
                <a:solidFill>
                  <a:srgbClr val="FFFFFF"/>
                </a:solidFill>
                <a:latin typeface="Poppins Light"/>
                <a:ea typeface="Poppins Light"/>
                <a:cs typeface="Poppins Light"/>
                <a:sym typeface="Poppins Light"/>
              </a:rPr>
              <a:t>Advanced Tracking and Prediction System</a:t>
            </a:r>
          </a:p>
        </p:txBody>
      </p:sp>
      <p:sp>
        <p:nvSpPr>
          <p:cNvPr id="11" name="TextBox 11"/>
          <p:cNvSpPr txBox="1"/>
          <p:nvPr/>
        </p:nvSpPr>
        <p:spPr>
          <a:xfrm>
            <a:off x="2803059" y="5327276"/>
            <a:ext cx="928987" cy="833592"/>
          </a:xfrm>
          <a:prstGeom prst="rect">
            <a:avLst/>
          </a:prstGeom>
        </p:spPr>
        <p:txBody>
          <a:bodyPr lIns="0" tIns="0" rIns="0" bIns="0" rtlCol="0" anchor="t">
            <a:spAutoFit/>
          </a:bodyPr>
          <a:lstStyle/>
          <a:p>
            <a:pPr marL="0" lvl="0" indent="0" algn="ctr">
              <a:lnSpc>
                <a:spcPts val="5516"/>
              </a:lnSpc>
              <a:spcBef>
                <a:spcPct val="0"/>
              </a:spcBef>
            </a:pPr>
            <a:r>
              <a:rPr lang="en-US" sz="7661">
                <a:solidFill>
                  <a:srgbClr val="01E9F8"/>
                </a:solidFill>
                <a:latin typeface="Computer Says No"/>
                <a:ea typeface="Computer Says No"/>
                <a:cs typeface="Computer Says No"/>
                <a:sym typeface="Computer Says No"/>
              </a:rPr>
              <a:t>03</a:t>
            </a:r>
          </a:p>
        </p:txBody>
      </p:sp>
      <p:sp>
        <p:nvSpPr>
          <p:cNvPr id="12" name="Freeform 12"/>
          <p:cNvSpPr/>
          <p:nvPr/>
        </p:nvSpPr>
        <p:spPr>
          <a:xfrm>
            <a:off x="2506546" y="4816379"/>
            <a:ext cx="1522013" cy="1522013"/>
          </a:xfrm>
          <a:custGeom>
            <a:avLst/>
            <a:gdLst/>
            <a:ahLst/>
            <a:cxnLst/>
            <a:rect l="l" t="t" r="r" b="b"/>
            <a:pathLst>
              <a:path w="1522013" h="1522013">
                <a:moveTo>
                  <a:pt x="0" y="0"/>
                </a:moveTo>
                <a:lnTo>
                  <a:pt x="1522013" y="0"/>
                </a:lnTo>
                <a:lnTo>
                  <a:pt x="1522013" y="1522013"/>
                </a:lnTo>
                <a:lnTo>
                  <a:pt x="0" y="1522013"/>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5254059" y="6910672"/>
            <a:ext cx="10505096" cy="653623"/>
          </a:xfrm>
          <a:prstGeom prst="rect">
            <a:avLst/>
          </a:prstGeom>
        </p:spPr>
        <p:txBody>
          <a:bodyPr lIns="0" tIns="0" rIns="0" bIns="0" rtlCol="0" anchor="t">
            <a:spAutoFit/>
          </a:bodyPr>
          <a:lstStyle/>
          <a:p>
            <a:pPr algn="l">
              <a:lnSpc>
                <a:spcPts val="5316"/>
              </a:lnSpc>
            </a:pPr>
            <a:r>
              <a:rPr lang="en-US" sz="3281">
                <a:solidFill>
                  <a:srgbClr val="FFFFFF"/>
                </a:solidFill>
                <a:latin typeface="Poppins Light"/>
                <a:ea typeface="Poppins Light"/>
                <a:cs typeface="Poppins Light"/>
                <a:sym typeface="Poppins Light"/>
              </a:rPr>
              <a:t>Sentiment Analysis of Arabic Tweets</a:t>
            </a:r>
          </a:p>
        </p:txBody>
      </p:sp>
      <p:sp>
        <p:nvSpPr>
          <p:cNvPr id="14" name="TextBox 14"/>
          <p:cNvSpPr txBox="1"/>
          <p:nvPr/>
        </p:nvSpPr>
        <p:spPr>
          <a:xfrm>
            <a:off x="4028559" y="7056017"/>
            <a:ext cx="928987" cy="833592"/>
          </a:xfrm>
          <a:prstGeom prst="rect">
            <a:avLst/>
          </a:prstGeom>
        </p:spPr>
        <p:txBody>
          <a:bodyPr lIns="0" tIns="0" rIns="0" bIns="0" rtlCol="0" anchor="t">
            <a:spAutoFit/>
          </a:bodyPr>
          <a:lstStyle/>
          <a:p>
            <a:pPr marL="0" lvl="0" indent="0" algn="ctr">
              <a:lnSpc>
                <a:spcPts val="5516"/>
              </a:lnSpc>
              <a:spcBef>
                <a:spcPct val="0"/>
              </a:spcBef>
            </a:pPr>
            <a:r>
              <a:rPr lang="en-US" sz="7661">
                <a:solidFill>
                  <a:srgbClr val="01E9F8"/>
                </a:solidFill>
                <a:latin typeface="Computer Says No"/>
                <a:ea typeface="Computer Says No"/>
                <a:cs typeface="Computer Says No"/>
                <a:sym typeface="Computer Says No"/>
              </a:rPr>
              <a:t>04</a:t>
            </a:r>
          </a:p>
        </p:txBody>
      </p:sp>
      <p:sp>
        <p:nvSpPr>
          <p:cNvPr id="15" name="Freeform 15"/>
          <p:cNvSpPr/>
          <p:nvPr/>
        </p:nvSpPr>
        <p:spPr>
          <a:xfrm>
            <a:off x="3732046" y="6545119"/>
            <a:ext cx="1522013" cy="1522013"/>
          </a:xfrm>
          <a:custGeom>
            <a:avLst/>
            <a:gdLst/>
            <a:ahLst/>
            <a:cxnLst/>
            <a:rect l="l" t="t" r="r" b="b"/>
            <a:pathLst>
              <a:path w="1522013" h="1522013">
                <a:moveTo>
                  <a:pt x="0" y="0"/>
                </a:moveTo>
                <a:lnTo>
                  <a:pt x="1522013" y="0"/>
                </a:lnTo>
                <a:lnTo>
                  <a:pt x="1522013" y="1522013"/>
                </a:lnTo>
                <a:lnTo>
                  <a:pt x="0" y="1522013"/>
                </a:lnTo>
                <a:lnTo>
                  <a:pt x="0" y="0"/>
                </a:lnTo>
                <a:close/>
              </a:path>
            </a:pathLst>
          </a:custGeom>
          <a:blipFill>
            <a:blip r:embed="rId2"/>
            <a:stretch>
              <a:fillRect/>
            </a:stretch>
          </a:blipFill>
        </p:spPr>
        <p:txBody>
          <a:bodyPr/>
          <a:lstStyle/>
          <a:p>
            <a:endParaRPr lang="en-US"/>
          </a:p>
        </p:txBody>
      </p:sp>
      <p:sp>
        <p:nvSpPr>
          <p:cNvPr id="16" name="TextBox 16"/>
          <p:cNvSpPr txBox="1"/>
          <p:nvPr/>
        </p:nvSpPr>
        <p:spPr>
          <a:xfrm>
            <a:off x="6489767" y="8420365"/>
            <a:ext cx="10505096" cy="653623"/>
          </a:xfrm>
          <a:prstGeom prst="rect">
            <a:avLst/>
          </a:prstGeom>
        </p:spPr>
        <p:txBody>
          <a:bodyPr lIns="0" tIns="0" rIns="0" bIns="0" rtlCol="0" anchor="t">
            <a:spAutoFit/>
          </a:bodyPr>
          <a:lstStyle/>
          <a:p>
            <a:pPr algn="l">
              <a:lnSpc>
                <a:spcPts val="5316"/>
              </a:lnSpc>
            </a:pPr>
            <a:r>
              <a:rPr lang="en-US" sz="3281">
                <a:solidFill>
                  <a:srgbClr val="FFFFFF"/>
                </a:solidFill>
                <a:latin typeface="Poppins Light"/>
                <a:ea typeface="Poppins Light"/>
                <a:cs typeface="Poppins Light"/>
                <a:sym typeface="Poppins Light"/>
              </a:rPr>
              <a:t>Sentiment Analysis of Amazon reviews</a:t>
            </a:r>
          </a:p>
        </p:txBody>
      </p:sp>
      <p:sp>
        <p:nvSpPr>
          <p:cNvPr id="17" name="TextBox 17"/>
          <p:cNvSpPr txBox="1"/>
          <p:nvPr/>
        </p:nvSpPr>
        <p:spPr>
          <a:xfrm>
            <a:off x="5264267" y="8565710"/>
            <a:ext cx="928987" cy="833592"/>
          </a:xfrm>
          <a:prstGeom prst="rect">
            <a:avLst/>
          </a:prstGeom>
        </p:spPr>
        <p:txBody>
          <a:bodyPr lIns="0" tIns="0" rIns="0" bIns="0" rtlCol="0" anchor="t">
            <a:spAutoFit/>
          </a:bodyPr>
          <a:lstStyle/>
          <a:p>
            <a:pPr marL="0" lvl="0" indent="0" algn="ctr">
              <a:lnSpc>
                <a:spcPts val="5516"/>
              </a:lnSpc>
              <a:spcBef>
                <a:spcPct val="0"/>
              </a:spcBef>
            </a:pPr>
            <a:r>
              <a:rPr lang="en-US" sz="7661">
                <a:solidFill>
                  <a:srgbClr val="01E9F8"/>
                </a:solidFill>
                <a:latin typeface="Computer Says No"/>
                <a:ea typeface="Computer Says No"/>
                <a:cs typeface="Computer Says No"/>
                <a:sym typeface="Computer Says No"/>
              </a:rPr>
              <a:t>05</a:t>
            </a:r>
          </a:p>
        </p:txBody>
      </p:sp>
      <p:sp>
        <p:nvSpPr>
          <p:cNvPr id="18" name="Freeform 18"/>
          <p:cNvSpPr/>
          <p:nvPr/>
        </p:nvSpPr>
        <p:spPr>
          <a:xfrm>
            <a:off x="4957546" y="8067132"/>
            <a:ext cx="1522013" cy="1522013"/>
          </a:xfrm>
          <a:custGeom>
            <a:avLst/>
            <a:gdLst/>
            <a:ahLst/>
            <a:cxnLst/>
            <a:rect l="l" t="t" r="r" b="b"/>
            <a:pathLst>
              <a:path w="1522013" h="1522013">
                <a:moveTo>
                  <a:pt x="0" y="0"/>
                </a:moveTo>
                <a:lnTo>
                  <a:pt x="1522013" y="0"/>
                </a:lnTo>
                <a:lnTo>
                  <a:pt x="1522013" y="1522014"/>
                </a:lnTo>
                <a:lnTo>
                  <a:pt x="0" y="1522014"/>
                </a:lnTo>
                <a:lnTo>
                  <a:pt x="0" y="0"/>
                </a:lnTo>
                <a:close/>
              </a:path>
            </a:pathLst>
          </a:custGeom>
          <a:blipFill>
            <a:blip r:embed="rId2"/>
            <a:stretch>
              <a:fillRect/>
            </a:stretch>
          </a:blipFill>
        </p:spPr>
        <p:txBody>
          <a:bodyPr/>
          <a:lstStyle/>
          <a:p>
            <a:endParaRPr lang="en-US"/>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12</TotalTime>
  <Words>1372</Words>
  <Application>Microsoft Office PowerPoint</Application>
  <PresentationFormat>Custom</PresentationFormat>
  <Paragraphs>152</Paragraphs>
  <Slides>50</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Poppins Light</vt:lpstr>
      <vt:lpstr>Open Sans</vt:lpstr>
      <vt:lpstr>Computer Says No</vt:lpstr>
      <vt:lpstr>Tw Cen MT</vt:lpstr>
      <vt:lpstr>Open Sauce Heavy</vt:lpstr>
      <vt:lpstr>Calibri</vt:lpstr>
      <vt:lpstr>Arial</vt:lpstr>
      <vt:lpstr>Gill Sans Bold</vt:lpstr>
      <vt:lpstr>Open Sans Bold</vt:lpstr>
      <vt:lpstr>Agrandir Narrow</vt:lpstr>
      <vt:lpstr>HK Modular</vt:lpstr>
      <vt:lpstr>Agrandir Narrow Bold Italics</vt:lpstr>
      <vt:lpstr>Agrandir Narrow Bold</vt:lpstr>
      <vt:lpstr>Office Theme</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MLFlow Sentiment Analysis Project</vt:lpstr>
      <vt:lpstr>Datasets Used</vt:lpstr>
      <vt:lpstr>Models Trained</vt:lpstr>
      <vt:lpstr>MLFlow for Model Tracking</vt:lpstr>
      <vt:lpstr>Link to MLFlow Experiment</vt:lpstr>
      <vt:lpstr>PowerPoint Presentation</vt:lpstr>
      <vt:lpstr>Sentiment Analysis of Arabic Tweets</vt:lpstr>
      <vt:lpstr>Overview of the Project</vt:lpstr>
      <vt:lpstr>Data Collection</vt:lpstr>
      <vt:lpstr>Preprocessing Steps</vt:lpstr>
      <vt:lpstr>Feature Engineering</vt:lpstr>
      <vt:lpstr>Model Building</vt:lpstr>
      <vt:lpstr>Results and Future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Minimalist Modern AI Robot Presentation</dc:title>
  <dc:creator>Ahmed Emad</dc:creator>
  <cp:lastModifiedBy>Ahmed Mohamed Emad</cp:lastModifiedBy>
  <cp:revision>4</cp:revision>
  <dcterms:created xsi:type="dcterms:W3CDTF">2006-08-16T00:00:00Z</dcterms:created>
  <dcterms:modified xsi:type="dcterms:W3CDTF">2024-10-17T23:36:04Z</dcterms:modified>
  <dc:identifier>DAGT2RgUM-c</dc:identifier>
</cp:coreProperties>
</file>